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Anton" charset="1" panose="00000500000000000000"/>
      <p:regular r:id="rId24"/>
    </p:embeddedFont>
    <p:embeddedFont>
      <p:font typeface="Montserrat Classic" charset="1" panose="00000500000000000000"/>
      <p:regular r:id="rId25"/>
    </p:embeddedFont>
    <p:embeddedFont>
      <p:font typeface="Montserrat Classic Bold" charset="1" panose="00000800000000000000"/>
      <p:regular r:id="rId26"/>
    </p:embeddedFont>
    <p:embeddedFont>
      <p:font typeface="Montserrat Bold" charset="1" panose="00000800000000000000"/>
      <p:regular r:id="rId27"/>
    </p:embeddedFont>
    <p:embeddedFont>
      <p:font typeface="Montserrat" charset="1" panose="00000500000000000000"/>
      <p:regular r:id="rId28"/>
    </p:embeddedFont>
    <p:embeddedFont>
      <p:font typeface="Canva Sans Bold" charset="1" panose="020B0803030501040103"/>
      <p:regular r:id="rId29"/>
    </p:embeddedFont>
    <p:embeddedFont>
      <p:font typeface="Almarai Bold"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png" Type="http://schemas.openxmlformats.org/officeDocument/2006/relationships/image"/><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4.png" Type="http://schemas.openxmlformats.org/officeDocument/2006/relationships/image"/><Relationship Id="rId6" Target="../media/image3.png" Type="http://schemas.openxmlformats.org/officeDocument/2006/relationships/image"/><Relationship Id="rId7" Target="../media/image3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6.png" Type="http://schemas.openxmlformats.org/officeDocument/2006/relationships/image"/><Relationship Id="rId6" Target="../media/image3.png" Type="http://schemas.openxmlformats.org/officeDocument/2006/relationships/image"/><Relationship Id="rId7" Target="../media/image3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png" Type="http://schemas.openxmlformats.org/officeDocument/2006/relationships/image"/><Relationship Id="rId6" Target="../media/image38.png" Type="http://schemas.openxmlformats.org/officeDocument/2006/relationships/image"/><Relationship Id="rId7" Target="https://concrete-compressive-strength-production.up.railway.app/predict" TargetMode="External" Type="http://schemas.openxmlformats.org/officeDocument/2006/relationships/hyperlink"/></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jpeg" Type="http://schemas.openxmlformats.org/officeDocument/2006/relationships/image"/><Relationship Id="rId4" Target="../media/image44.png" Type="http://schemas.openxmlformats.org/officeDocument/2006/relationships/image"/><Relationship Id="rId5" Target="../media/image45.jpeg" Type="http://schemas.openxmlformats.org/officeDocument/2006/relationships/image"/><Relationship Id="rId6" Target="../media/image46.jpeg" Type="http://schemas.openxmlformats.org/officeDocument/2006/relationships/image"/><Relationship Id="rId7" Target="../media/image47.jpeg" Type="http://schemas.openxmlformats.org/officeDocument/2006/relationships/image"/><Relationship Id="rId8" Target="../media/image48.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4.jpeg" Type="http://schemas.openxmlformats.org/officeDocument/2006/relationships/image"/><Relationship Id="rId3" Target="../media/image3.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6.jpeg" Type="http://schemas.openxmlformats.org/officeDocument/2006/relationships/image"/><Relationship Id="rId4" Target="../media/image17.jpe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23.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24.png" Type="http://schemas.openxmlformats.org/officeDocument/2006/relationships/image"/><Relationship Id="rId6"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25.png" Type="http://schemas.openxmlformats.org/officeDocument/2006/relationships/image"/><Relationship Id="rId6"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486043" y="302666"/>
            <a:ext cx="5324246" cy="1452067"/>
          </a:xfrm>
          <a:custGeom>
            <a:avLst/>
            <a:gdLst/>
            <a:ahLst/>
            <a:cxnLst/>
            <a:rect r="r" b="b" t="t" l="l"/>
            <a:pathLst>
              <a:path h="1452067" w="5324246">
                <a:moveTo>
                  <a:pt x="0" y="0"/>
                </a:moveTo>
                <a:lnTo>
                  <a:pt x="5324246" y="0"/>
                </a:lnTo>
                <a:lnTo>
                  <a:pt x="5324246" y="1452068"/>
                </a:lnTo>
                <a:lnTo>
                  <a:pt x="0" y="1452068"/>
                </a:lnTo>
                <a:lnTo>
                  <a:pt x="0" y="0"/>
                </a:lnTo>
                <a:close/>
              </a:path>
            </a:pathLst>
          </a:custGeom>
          <a:blipFill>
            <a:blip r:embed="rId3"/>
            <a:stretch>
              <a:fillRect l="0" t="0" r="0" b="0"/>
            </a:stretch>
          </a:blipFill>
        </p:spPr>
      </p:sp>
      <p:sp>
        <p:nvSpPr>
          <p:cNvPr name="Freeform 4" id="4"/>
          <p:cNvSpPr/>
          <p:nvPr/>
        </p:nvSpPr>
        <p:spPr>
          <a:xfrm flipH="false" flipV="false" rot="0">
            <a:off x="6472770" y="302666"/>
            <a:ext cx="5342461" cy="9514899"/>
          </a:xfrm>
          <a:custGeom>
            <a:avLst/>
            <a:gdLst/>
            <a:ahLst/>
            <a:cxnLst/>
            <a:rect r="r" b="b" t="t" l="l"/>
            <a:pathLst>
              <a:path h="9514899" w="5342461">
                <a:moveTo>
                  <a:pt x="0" y="0"/>
                </a:moveTo>
                <a:lnTo>
                  <a:pt x="5342460" y="0"/>
                </a:lnTo>
                <a:lnTo>
                  <a:pt x="5342460" y="9514900"/>
                </a:lnTo>
                <a:lnTo>
                  <a:pt x="0" y="9514900"/>
                </a:lnTo>
                <a:lnTo>
                  <a:pt x="0" y="0"/>
                </a:lnTo>
                <a:close/>
              </a:path>
            </a:pathLst>
          </a:custGeom>
          <a:blipFill>
            <a:blip r:embed="rId4"/>
            <a:stretch>
              <a:fillRect l="0" t="-18265" r="0" b="-18265"/>
            </a:stretch>
          </a:blipFill>
        </p:spPr>
      </p:sp>
      <p:sp>
        <p:nvSpPr>
          <p:cNvPr name="TextBox 5" id="5"/>
          <p:cNvSpPr txBox="true"/>
          <p:nvPr/>
        </p:nvSpPr>
        <p:spPr>
          <a:xfrm rot="0">
            <a:off x="477711" y="4574555"/>
            <a:ext cx="17332579" cy="1223616"/>
          </a:xfrm>
          <a:prstGeom prst="rect">
            <a:avLst/>
          </a:prstGeom>
        </p:spPr>
        <p:txBody>
          <a:bodyPr anchor="t" rtlCol="false" tIns="0" lIns="0" bIns="0" rIns="0">
            <a:spAutoFit/>
          </a:bodyPr>
          <a:lstStyle/>
          <a:p>
            <a:pPr algn="ctr">
              <a:lnSpc>
                <a:spcPts val="9457"/>
              </a:lnSpc>
            </a:pPr>
            <a:r>
              <a:rPr lang="en-US" sz="8597" spc="429">
                <a:solidFill>
                  <a:srgbClr val="220404">
                    <a:alpha val="69804"/>
                  </a:srgbClr>
                </a:solidFill>
                <a:latin typeface="Anton"/>
                <a:ea typeface="Anton"/>
                <a:cs typeface="Anton"/>
                <a:sym typeface="Anton"/>
              </a:rPr>
              <a:t>CONCRETE COMPRESSIVE STRENGTH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6957245" y="8685533"/>
            <a:ext cx="2055033" cy="1124663"/>
          </a:xfrm>
          <a:custGeom>
            <a:avLst/>
            <a:gdLst/>
            <a:ahLst/>
            <a:cxnLst/>
            <a:rect r="r" b="b" t="t" l="l"/>
            <a:pathLst>
              <a:path h="1124663" w="2055033">
                <a:moveTo>
                  <a:pt x="0" y="0"/>
                </a:moveTo>
                <a:lnTo>
                  <a:pt x="2055033" y="0"/>
                </a:lnTo>
                <a:lnTo>
                  <a:pt x="2055033" y="1124663"/>
                </a:lnTo>
                <a:lnTo>
                  <a:pt x="0" y="1124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75374" y="520660"/>
            <a:ext cx="2055033" cy="1124663"/>
          </a:xfrm>
          <a:custGeom>
            <a:avLst/>
            <a:gdLst/>
            <a:ahLst/>
            <a:cxnLst/>
            <a:rect r="r" b="b" t="t" l="l"/>
            <a:pathLst>
              <a:path h="1124663" w="2055033">
                <a:moveTo>
                  <a:pt x="0" y="0"/>
                </a:moveTo>
                <a:lnTo>
                  <a:pt x="2055032" y="0"/>
                </a:lnTo>
                <a:lnTo>
                  <a:pt x="2055032" y="1124664"/>
                </a:lnTo>
                <a:lnTo>
                  <a:pt x="0" y="112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43175" y="-1204341"/>
            <a:ext cx="3384423" cy="8229600"/>
          </a:xfrm>
          <a:custGeom>
            <a:avLst/>
            <a:gdLst/>
            <a:ahLst/>
            <a:cxnLst/>
            <a:rect r="r" b="b" t="t" l="l"/>
            <a:pathLst>
              <a:path h="8229600" w="3384423">
                <a:moveTo>
                  <a:pt x="0" y="0"/>
                </a:moveTo>
                <a:lnTo>
                  <a:pt x="3384423" y="0"/>
                </a:lnTo>
                <a:lnTo>
                  <a:pt x="3384423"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2391998" y="2205409"/>
            <a:ext cx="5233997" cy="3246403"/>
          </a:xfrm>
          <a:custGeom>
            <a:avLst/>
            <a:gdLst/>
            <a:ahLst/>
            <a:cxnLst/>
            <a:rect r="r" b="b" t="t" l="l"/>
            <a:pathLst>
              <a:path h="3246403" w="5233997">
                <a:moveTo>
                  <a:pt x="0" y="0"/>
                </a:moveTo>
                <a:lnTo>
                  <a:pt x="5233996" y="0"/>
                </a:lnTo>
                <a:lnTo>
                  <a:pt x="5233996" y="3246403"/>
                </a:lnTo>
                <a:lnTo>
                  <a:pt x="0" y="3246403"/>
                </a:lnTo>
                <a:lnTo>
                  <a:pt x="0" y="0"/>
                </a:lnTo>
                <a:close/>
              </a:path>
            </a:pathLst>
          </a:custGeom>
          <a:blipFill>
            <a:blip r:embed="rId6"/>
            <a:stretch>
              <a:fillRect l="0" t="0" r="0" b="0"/>
            </a:stretch>
          </a:blipFill>
        </p:spPr>
      </p:sp>
      <p:sp>
        <p:nvSpPr>
          <p:cNvPr name="Freeform 7" id="7"/>
          <p:cNvSpPr/>
          <p:nvPr/>
        </p:nvSpPr>
        <p:spPr>
          <a:xfrm flipH="false" flipV="false" rot="0">
            <a:off x="12360040" y="6011897"/>
            <a:ext cx="5233997" cy="3246403"/>
          </a:xfrm>
          <a:custGeom>
            <a:avLst/>
            <a:gdLst/>
            <a:ahLst/>
            <a:cxnLst/>
            <a:rect r="r" b="b" t="t" l="l"/>
            <a:pathLst>
              <a:path h="3246403" w="5233997">
                <a:moveTo>
                  <a:pt x="0" y="0"/>
                </a:moveTo>
                <a:lnTo>
                  <a:pt x="5233996" y="0"/>
                </a:lnTo>
                <a:lnTo>
                  <a:pt x="5233996" y="3246403"/>
                </a:lnTo>
                <a:lnTo>
                  <a:pt x="0" y="3246403"/>
                </a:lnTo>
                <a:lnTo>
                  <a:pt x="0" y="0"/>
                </a:lnTo>
                <a:close/>
              </a:path>
            </a:pathLst>
          </a:custGeom>
          <a:blipFill>
            <a:blip r:embed="rId7"/>
            <a:stretch>
              <a:fillRect l="0" t="0" r="0" b="0"/>
            </a:stretch>
          </a:blipFill>
        </p:spPr>
      </p:sp>
      <p:sp>
        <p:nvSpPr>
          <p:cNvPr name="Freeform 8" id="8"/>
          <p:cNvSpPr/>
          <p:nvPr/>
        </p:nvSpPr>
        <p:spPr>
          <a:xfrm flipH="false" flipV="false" rot="0">
            <a:off x="6718535" y="6011897"/>
            <a:ext cx="4850930" cy="3246403"/>
          </a:xfrm>
          <a:custGeom>
            <a:avLst/>
            <a:gdLst/>
            <a:ahLst/>
            <a:cxnLst/>
            <a:rect r="r" b="b" t="t" l="l"/>
            <a:pathLst>
              <a:path h="3246403" w="4850930">
                <a:moveTo>
                  <a:pt x="0" y="0"/>
                </a:moveTo>
                <a:lnTo>
                  <a:pt x="4850930" y="0"/>
                </a:lnTo>
                <a:lnTo>
                  <a:pt x="4850930" y="3246403"/>
                </a:lnTo>
                <a:lnTo>
                  <a:pt x="0" y="3246403"/>
                </a:lnTo>
                <a:lnTo>
                  <a:pt x="0" y="0"/>
                </a:lnTo>
                <a:close/>
              </a:path>
            </a:pathLst>
          </a:custGeom>
          <a:blipFill>
            <a:blip r:embed="rId8"/>
            <a:stretch>
              <a:fillRect l="-237" t="0" r="-7845" b="-172"/>
            </a:stretch>
          </a:blipFill>
        </p:spPr>
      </p:sp>
      <p:sp>
        <p:nvSpPr>
          <p:cNvPr name="Freeform 9" id="9"/>
          <p:cNvSpPr/>
          <p:nvPr/>
        </p:nvSpPr>
        <p:spPr>
          <a:xfrm flipH="false" flipV="false" rot="0">
            <a:off x="6527002" y="2205409"/>
            <a:ext cx="5233997" cy="3246403"/>
          </a:xfrm>
          <a:custGeom>
            <a:avLst/>
            <a:gdLst/>
            <a:ahLst/>
            <a:cxnLst/>
            <a:rect r="r" b="b" t="t" l="l"/>
            <a:pathLst>
              <a:path h="3246403" w="5233997">
                <a:moveTo>
                  <a:pt x="0" y="0"/>
                </a:moveTo>
                <a:lnTo>
                  <a:pt x="5233996" y="0"/>
                </a:lnTo>
                <a:lnTo>
                  <a:pt x="5233996" y="3246403"/>
                </a:lnTo>
                <a:lnTo>
                  <a:pt x="0" y="3246403"/>
                </a:lnTo>
                <a:lnTo>
                  <a:pt x="0" y="0"/>
                </a:lnTo>
                <a:close/>
              </a:path>
            </a:pathLst>
          </a:custGeom>
          <a:blipFill>
            <a:blip r:embed="rId9"/>
            <a:stretch>
              <a:fillRect l="0" t="0" r="0" b="0"/>
            </a:stretch>
          </a:blipFill>
        </p:spPr>
      </p:sp>
      <p:sp>
        <p:nvSpPr>
          <p:cNvPr name="Freeform 10" id="10"/>
          <p:cNvSpPr/>
          <p:nvPr/>
        </p:nvSpPr>
        <p:spPr>
          <a:xfrm flipH="false" flipV="false" rot="0">
            <a:off x="458337" y="2205409"/>
            <a:ext cx="5233997" cy="3246403"/>
          </a:xfrm>
          <a:custGeom>
            <a:avLst/>
            <a:gdLst/>
            <a:ahLst/>
            <a:cxnLst/>
            <a:rect r="r" b="b" t="t" l="l"/>
            <a:pathLst>
              <a:path h="3246403" w="5233997">
                <a:moveTo>
                  <a:pt x="0" y="0"/>
                </a:moveTo>
                <a:lnTo>
                  <a:pt x="5233996" y="0"/>
                </a:lnTo>
                <a:lnTo>
                  <a:pt x="5233996" y="3246403"/>
                </a:lnTo>
                <a:lnTo>
                  <a:pt x="0" y="3246403"/>
                </a:lnTo>
                <a:lnTo>
                  <a:pt x="0" y="0"/>
                </a:lnTo>
                <a:close/>
              </a:path>
            </a:pathLst>
          </a:custGeom>
          <a:blipFill>
            <a:blip r:embed="rId10"/>
            <a:stretch>
              <a:fillRect l="0" t="0" r="0" b="0"/>
            </a:stretch>
          </a:blipFill>
        </p:spPr>
      </p:sp>
      <p:sp>
        <p:nvSpPr>
          <p:cNvPr name="Freeform 11" id="11"/>
          <p:cNvSpPr/>
          <p:nvPr/>
        </p:nvSpPr>
        <p:spPr>
          <a:xfrm flipH="false" flipV="false" rot="0">
            <a:off x="693590" y="6011897"/>
            <a:ext cx="5233997" cy="3246403"/>
          </a:xfrm>
          <a:custGeom>
            <a:avLst/>
            <a:gdLst/>
            <a:ahLst/>
            <a:cxnLst/>
            <a:rect r="r" b="b" t="t" l="l"/>
            <a:pathLst>
              <a:path h="3246403" w="5233997">
                <a:moveTo>
                  <a:pt x="0" y="0"/>
                </a:moveTo>
                <a:lnTo>
                  <a:pt x="5233997" y="0"/>
                </a:lnTo>
                <a:lnTo>
                  <a:pt x="5233997" y="3246403"/>
                </a:lnTo>
                <a:lnTo>
                  <a:pt x="0" y="3246403"/>
                </a:lnTo>
                <a:lnTo>
                  <a:pt x="0" y="0"/>
                </a:lnTo>
                <a:close/>
              </a:path>
            </a:pathLst>
          </a:custGeom>
          <a:blipFill>
            <a:blip r:embed="rId11"/>
            <a:stretch>
              <a:fillRect l="0" t="0" r="0" b="0"/>
            </a:stretch>
          </a:blipFill>
        </p:spPr>
      </p:sp>
      <p:sp>
        <p:nvSpPr>
          <p:cNvPr name="TextBox 12" id="12"/>
          <p:cNvSpPr txBox="true"/>
          <p:nvPr/>
        </p:nvSpPr>
        <p:spPr>
          <a:xfrm rot="0">
            <a:off x="979658" y="708699"/>
            <a:ext cx="7254515" cy="936625"/>
          </a:xfrm>
          <a:prstGeom prst="rect">
            <a:avLst/>
          </a:prstGeom>
        </p:spPr>
        <p:txBody>
          <a:bodyPr anchor="t" rtlCol="false" tIns="0" lIns="0" bIns="0" rIns="0">
            <a:spAutoFit/>
          </a:bodyPr>
          <a:lstStyle/>
          <a:p>
            <a:pPr algn="l" marL="0" indent="0" lvl="0">
              <a:lnSpc>
                <a:spcPts val="7699"/>
              </a:lnSpc>
              <a:spcBef>
                <a:spcPct val="0"/>
              </a:spcBef>
            </a:pPr>
            <a:r>
              <a:rPr lang="en-US" b="true" sz="5499">
                <a:solidFill>
                  <a:srgbClr val="04395B"/>
                </a:solidFill>
                <a:latin typeface="Montserrat Bold"/>
                <a:ea typeface="Montserrat Bold"/>
                <a:cs typeface="Montserrat Bold"/>
                <a:sym typeface="Montserrat Bold"/>
              </a:rPr>
              <a:t>Data Preprocessing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3149766" y="2715122"/>
            <a:ext cx="845423" cy="1053976"/>
          </a:xfrm>
          <a:custGeom>
            <a:avLst/>
            <a:gdLst/>
            <a:ahLst/>
            <a:cxnLst/>
            <a:rect r="r" b="b" t="t" l="l"/>
            <a:pathLst>
              <a:path h="1053976" w="845423">
                <a:moveTo>
                  <a:pt x="0" y="0"/>
                </a:moveTo>
                <a:lnTo>
                  <a:pt x="845423" y="0"/>
                </a:lnTo>
                <a:lnTo>
                  <a:pt x="845423" y="1053977"/>
                </a:lnTo>
                <a:lnTo>
                  <a:pt x="0" y="10539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060098" y="6408489"/>
            <a:ext cx="935091" cy="1165764"/>
          </a:xfrm>
          <a:custGeom>
            <a:avLst/>
            <a:gdLst/>
            <a:ahLst/>
            <a:cxnLst/>
            <a:rect r="r" b="b" t="t" l="l"/>
            <a:pathLst>
              <a:path h="1165764" w="935091">
                <a:moveTo>
                  <a:pt x="0" y="0"/>
                </a:moveTo>
                <a:lnTo>
                  <a:pt x="935091" y="0"/>
                </a:lnTo>
                <a:lnTo>
                  <a:pt x="935091" y="1165764"/>
                </a:lnTo>
                <a:lnTo>
                  <a:pt x="0" y="11657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025371" y="7171989"/>
            <a:ext cx="2055033" cy="1124663"/>
          </a:xfrm>
          <a:custGeom>
            <a:avLst/>
            <a:gdLst/>
            <a:ahLst/>
            <a:cxnLst/>
            <a:rect r="r" b="b" t="t" l="l"/>
            <a:pathLst>
              <a:path h="1124663" w="2055033">
                <a:moveTo>
                  <a:pt x="0" y="0"/>
                </a:moveTo>
                <a:lnTo>
                  <a:pt x="2055033" y="0"/>
                </a:lnTo>
                <a:lnTo>
                  <a:pt x="2055033" y="1124663"/>
                </a:lnTo>
                <a:lnTo>
                  <a:pt x="0" y="11246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92404" y="2348127"/>
            <a:ext cx="2055033" cy="1124663"/>
          </a:xfrm>
          <a:custGeom>
            <a:avLst/>
            <a:gdLst/>
            <a:ahLst/>
            <a:cxnLst/>
            <a:rect r="r" b="b" t="t" l="l"/>
            <a:pathLst>
              <a:path h="1124663" w="2055033">
                <a:moveTo>
                  <a:pt x="0" y="0"/>
                </a:moveTo>
                <a:lnTo>
                  <a:pt x="2055033" y="0"/>
                </a:lnTo>
                <a:lnTo>
                  <a:pt x="2055033" y="1124664"/>
                </a:lnTo>
                <a:lnTo>
                  <a:pt x="0" y="11246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79658" y="708699"/>
            <a:ext cx="7254515" cy="936625"/>
          </a:xfrm>
          <a:prstGeom prst="rect">
            <a:avLst/>
          </a:prstGeom>
        </p:spPr>
        <p:txBody>
          <a:bodyPr anchor="t" rtlCol="false" tIns="0" lIns="0" bIns="0" rIns="0">
            <a:spAutoFit/>
          </a:bodyPr>
          <a:lstStyle/>
          <a:p>
            <a:pPr algn="l" marL="0" indent="0" lvl="0">
              <a:lnSpc>
                <a:spcPts val="7699"/>
              </a:lnSpc>
              <a:spcBef>
                <a:spcPct val="0"/>
              </a:spcBef>
            </a:pPr>
            <a:r>
              <a:rPr lang="en-US" b="true" sz="5499">
                <a:solidFill>
                  <a:srgbClr val="04395B"/>
                </a:solidFill>
                <a:latin typeface="Montserrat Bold"/>
                <a:ea typeface="Montserrat Bold"/>
                <a:cs typeface="Montserrat Bold"/>
                <a:sym typeface="Montserrat Bold"/>
              </a:rPr>
              <a:t>Data Preprocessing</a:t>
            </a:r>
          </a:p>
        </p:txBody>
      </p:sp>
      <p:sp>
        <p:nvSpPr>
          <p:cNvPr name="TextBox 8" id="8"/>
          <p:cNvSpPr txBox="true"/>
          <p:nvPr/>
        </p:nvSpPr>
        <p:spPr>
          <a:xfrm rot="0">
            <a:off x="4657695" y="6162696"/>
            <a:ext cx="12112762" cy="1571625"/>
          </a:xfrm>
          <a:prstGeom prst="rect">
            <a:avLst/>
          </a:prstGeom>
        </p:spPr>
        <p:txBody>
          <a:bodyPr anchor="t" rtlCol="false" tIns="0" lIns="0" bIns="0" rIns="0">
            <a:spAutoFit/>
          </a:bodyPr>
          <a:lstStyle/>
          <a:p>
            <a:pPr algn="l">
              <a:lnSpc>
                <a:spcPts val="6300"/>
              </a:lnSpc>
            </a:pPr>
            <a:r>
              <a:rPr lang="en-US" sz="4500" b="true">
                <a:solidFill>
                  <a:srgbClr val="04395B"/>
                </a:solidFill>
                <a:latin typeface="Canva Sans Bold"/>
                <a:ea typeface="Canva Sans Bold"/>
                <a:cs typeface="Canva Sans Bold"/>
                <a:sym typeface="Canva Sans Bold"/>
              </a:rPr>
              <a:t>Having Some outliers in dataset and dealing with them by log10 transformation</a:t>
            </a:r>
          </a:p>
        </p:txBody>
      </p:sp>
      <p:sp>
        <p:nvSpPr>
          <p:cNvPr name="Freeform 9" id="9"/>
          <p:cNvSpPr/>
          <p:nvPr/>
        </p:nvSpPr>
        <p:spPr>
          <a:xfrm flipH="false" flipV="false" rot="0">
            <a:off x="15843175" y="-1204341"/>
            <a:ext cx="3384423" cy="8229600"/>
          </a:xfrm>
          <a:custGeom>
            <a:avLst/>
            <a:gdLst/>
            <a:ahLst/>
            <a:cxnLst/>
            <a:rect r="r" b="b" t="t" l="l"/>
            <a:pathLst>
              <a:path h="8229600" w="3384423">
                <a:moveTo>
                  <a:pt x="0" y="0"/>
                </a:moveTo>
                <a:lnTo>
                  <a:pt x="3384423" y="0"/>
                </a:lnTo>
                <a:lnTo>
                  <a:pt x="3384423" y="8229600"/>
                </a:lnTo>
                <a:lnTo>
                  <a:pt x="0" y="8229600"/>
                </a:lnTo>
                <a:lnTo>
                  <a:pt x="0" y="0"/>
                </a:lnTo>
                <a:close/>
              </a:path>
            </a:pathLst>
          </a:custGeom>
          <a:blipFill>
            <a:blip r:embed="rId7"/>
            <a:stretch>
              <a:fillRect l="0" t="0" r="0" b="0"/>
            </a:stretch>
          </a:blipFill>
        </p:spPr>
      </p:sp>
      <p:sp>
        <p:nvSpPr>
          <p:cNvPr name="TextBox 10" id="10"/>
          <p:cNvSpPr txBox="true"/>
          <p:nvPr/>
        </p:nvSpPr>
        <p:spPr>
          <a:xfrm rot="0">
            <a:off x="4657695" y="2824734"/>
            <a:ext cx="12112762" cy="771525"/>
          </a:xfrm>
          <a:prstGeom prst="rect">
            <a:avLst/>
          </a:prstGeom>
        </p:spPr>
        <p:txBody>
          <a:bodyPr anchor="t" rtlCol="false" tIns="0" lIns="0" bIns="0" rIns="0">
            <a:spAutoFit/>
          </a:bodyPr>
          <a:lstStyle/>
          <a:p>
            <a:pPr algn="l">
              <a:lnSpc>
                <a:spcPts val="6300"/>
              </a:lnSpc>
            </a:pPr>
            <a:r>
              <a:rPr lang="en-US" sz="4500" b="true">
                <a:solidFill>
                  <a:srgbClr val="04395B"/>
                </a:solidFill>
                <a:latin typeface="Canva Sans Bold"/>
                <a:ea typeface="Canva Sans Bold"/>
                <a:cs typeface="Canva Sans Bold"/>
                <a:sym typeface="Canva Sans Bold"/>
              </a:rPr>
              <a:t>Number of duplicates: 25 duplicate rows</a:t>
            </a:r>
          </a:p>
        </p:txBody>
      </p:sp>
      <p:sp>
        <p:nvSpPr>
          <p:cNvPr name="Freeform 11" id="11"/>
          <p:cNvSpPr/>
          <p:nvPr/>
        </p:nvSpPr>
        <p:spPr>
          <a:xfrm flipH="false" flipV="false" rot="0">
            <a:off x="3149766" y="4561806"/>
            <a:ext cx="845423" cy="1053976"/>
          </a:xfrm>
          <a:custGeom>
            <a:avLst/>
            <a:gdLst/>
            <a:ahLst/>
            <a:cxnLst/>
            <a:rect r="r" b="b" t="t" l="l"/>
            <a:pathLst>
              <a:path h="1053976" w="845423">
                <a:moveTo>
                  <a:pt x="0" y="0"/>
                </a:moveTo>
                <a:lnTo>
                  <a:pt x="845423" y="0"/>
                </a:lnTo>
                <a:lnTo>
                  <a:pt x="845423" y="1053976"/>
                </a:lnTo>
                <a:lnTo>
                  <a:pt x="0" y="10539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4657695" y="4660169"/>
            <a:ext cx="12112762" cy="771525"/>
          </a:xfrm>
          <a:prstGeom prst="rect">
            <a:avLst/>
          </a:prstGeom>
        </p:spPr>
        <p:txBody>
          <a:bodyPr anchor="t" rtlCol="false" tIns="0" lIns="0" bIns="0" rIns="0">
            <a:spAutoFit/>
          </a:bodyPr>
          <a:lstStyle/>
          <a:p>
            <a:pPr algn="l">
              <a:lnSpc>
                <a:spcPts val="6300"/>
              </a:lnSpc>
            </a:pPr>
            <a:r>
              <a:rPr lang="en-US" sz="4500" b="true">
                <a:solidFill>
                  <a:srgbClr val="04395B"/>
                </a:solidFill>
                <a:latin typeface="Canva Sans Bold"/>
                <a:ea typeface="Canva Sans Bold"/>
                <a:cs typeface="Canva Sans Bold"/>
                <a:sym typeface="Canva Sans Bold"/>
              </a:rPr>
              <a:t>No nulls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7025371" y="7171989"/>
            <a:ext cx="2055033" cy="1124663"/>
          </a:xfrm>
          <a:custGeom>
            <a:avLst/>
            <a:gdLst/>
            <a:ahLst/>
            <a:cxnLst/>
            <a:rect r="r" b="b" t="t" l="l"/>
            <a:pathLst>
              <a:path h="1124663" w="2055033">
                <a:moveTo>
                  <a:pt x="0" y="0"/>
                </a:moveTo>
                <a:lnTo>
                  <a:pt x="2055033" y="0"/>
                </a:lnTo>
                <a:lnTo>
                  <a:pt x="2055033" y="1124663"/>
                </a:lnTo>
                <a:lnTo>
                  <a:pt x="0" y="1124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92404" y="2348127"/>
            <a:ext cx="2055033" cy="1124663"/>
          </a:xfrm>
          <a:custGeom>
            <a:avLst/>
            <a:gdLst/>
            <a:ahLst/>
            <a:cxnLst/>
            <a:rect r="r" b="b" t="t" l="l"/>
            <a:pathLst>
              <a:path h="1124663" w="2055033">
                <a:moveTo>
                  <a:pt x="0" y="0"/>
                </a:moveTo>
                <a:lnTo>
                  <a:pt x="2055033" y="0"/>
                </a:lnTo>
                <a:lnTo>
                  <a:pt x="2055033" y="1124664"/>
                </a:lnTo>
                <a:lnTo>
                  <a:pt x="0" y="112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819782" y="2348127"/>
            <a:ext cx="6190858" cy="1796004"/>
          </a:xfrm>
          <a:custGeom>
            <a:avLst/>
            <a:gdLst/>
            <a:ahLst/>
            <a:cxnLst/>
            <a:rect r="r" b="b" t="t" l="l"/>
            <a:pathLst>
              <a:path h="1796004" w="6190858">
                <a:moveTo>
                  <a:pt x="0" y="0"/>
                </a:moveTo>
                <a:lnTo>
                  <a:pt x="6190857" y="0"/>
                </a:lnTo>
                <a:lnTo>
                  <a:pt x="6190857" y="1796005"/>
                </a:lnTo>
                <a:lnTo>
                  <a:pt x="0" y="1796005"/>
                </a:lnTo>
                <a:lnTo>
                  <a:pt x="0" y="0"/>
                </a:lnTo>
                <a:close/>
              </a:path>
            </a:pathLst>
          </a:custGeom>
          <a:blipFill>
            <a:blip r:embed="rId5"/>
            <a:stretch>
              <a:fillRect l="0" t="0" r="-23295" b="0"/>
            </a:stretch>
          </a:blipFill>
        </p:spPr>
      </p:sp>
      <p:sp>
        <p:nvSpPr>
          <p:cNvPr name="Freeform 6" id="6"/>
          <p:cNvSpPr/>
          <p:nvPr/>
        </p:nvSpPr>
        <p:spPr>
          <a:xfrm flipH="false" flipV="false" rot="0">
            <a:off x="1262629" y="6094553"/>
            <a:ext cx="7490619" cy="1077435"/>
          </a:xfrm>
          <a:custGeom>
            <a:avLst/>
            <a:gdLst/>
            <a:ahLst/>
            <a:cxnLst/>
            <a:rect r="r" b="b" t="t" l="l"/>
            <a:pathLst>
              <a:path h="1077435" w="7490619">
                <a:moveTo>
                  <a:pt x="0" y="0"/>
                </a:moveTo>
                <a:lnTo>
                  <a:pt x="7490619" y="0"/>
                </a:lnTo>
                <a:lnTo>
                  <a:pt x="7490619" y="1077436"/>
                </a:lnTo>
                <a:lnTo>
                  <a:pt x="0" y="1077436"/>
                </a:lnTo>
                <a:lnTo>
                  <a:pt x="0" y="0"/>
                </a:lnTo>
                <a:close/>
              </a:path>
            </a:pathLst>
          </a:custGeom>
          <a:blipFill>
            <a:blip r:embed="rId6"/>
            <a:stretch>
              <a:fillRect l="0" t="-17949" r="0" b="-8455"/>
            </a:stretch>
          </a:blipFill>
        </p:spPr>
      </p:sp>
      <p:sp>
        <p:nvSpPr>
          <p:cNvPr name="Freeform 7" id="7"/>
          <p:cNvSpPr/>
          <p:nvPr/>
        </p:nvSpPr>
        <p:spPr>
          <a:xfrm flipH="false" flipV="false" rot="0">
            <a:off x="15843175" y="-1204341"/>
            <a:ext cx="3384423" cy="8229600"/>
          </a:xfrm>
          <a:custGeom>
            <a:avLst/>
            <a:gdLst/>
            <a:ahLst/>
            <a:cxnLst/>
            <a:rect r="r" b="b" t="t" l="l"/>
            <a:pathLst>
              <a:path h="8229600" w="3384423">
                <a:moveTo>
                  <a:pt x="0" y="0"/>
                </a:moveTo>
                <a:lnTo>
                  <a:pt x="3384423" y="0"/>
                </a:lnTo>
                <a:lnTo>
                  <a:pt x="3384423" y="8229600"/>
                </a:lnTo>
                <a:lnTo>
                  <a:pt x="0" y="8229600"/>
                </a:lnTo>
                <a:lnTo>
                  <a:pt x="0" y="0"/>
                </a:lnTo>
                <a:close/>
              </a:path>
            </a:pathLst>
          </a:custGeom>
          <a:blipFill>
            <a:blip r:embed="rId7"/>
            <a:stretch>
              <a:fillRect l="0" t="0" r="0" b="0"/>
            </a:stretch>
          </a:blipFill>
        </p:spPr>
      </p:sp>
      <p:sp>
        <p:nvSpPr>
          <p:cNvPr name="TextBox 8" id="8"/>
          <p:cNvSpPr txBox="true"/>
          <p:nvPr/>
        </p:nvSpPr>
        <p:spPr>
          <a:xfrm rot="0">
            <a:off x="5917447" y="4492795"/>
            <a:ext cx="8246106" cy="1244260"/>
          </a:xfrm>
          <a:prstGeom prst="rect">
            <a:avLst/>
          </a:prstGeom>
        </p:spPr>
        <p:txBody>
          <a:bodyPr anchor="t" rtlCol="false" tIns="0" lIns="0" bIns="0" rIns="0">
            <a:spAutoFit/>
          </a:bodyPr>
          <a:lstStyle/>
          <a:p>
            <a:pPr algn="just">
              <a:lnSpc>
                <a:spcPts val="3302"/>
              </a:lnSpc>
            </a:pPr>
            <a:r>
              <a:rPr lang="en-US" sz="2358">
                <a:solidFill>
                  <a:srgbClr val="000000"/>
                </a:solidFill>
                <a:latin typeface="Montserrat Classic"/>
                <a:ea typeface="Montserrat Classic"/>
                <a:cs typeface="Montserrat Classic"/>
                <a:sym typeface="Montserrat Classic"/>
              </a:rPr>
              <a:t>Mean Absolute Error (MAE): 8.683121870900775 </a:t>
            </a:r>
          </a:p>
          <a:p>
            <a:pPr algn="just">
              <a:lnSpc>
                <a:spcPts val="3302"/>
              </a:lnSpc>
            </a:pPr>
            <a:r>
              <a:rPr lang="en-US" sz="2358">
                <a:solidFill>
                  <a:srgbClr val="000000"/>
                </a:solidFill>
                <a:latin typeface="Montserrat Classic"/>
                <a:ea typeface="Montserrat Classic"/>
                <a:cs typeface="Montserrat Classic"/>
                <a:sym typeface="Montserrat Classic"/>
              </a:rPr>
              <a:t>Root Mean Squared Error (RMSE): 11.008716887022368</a:t>
            </a:r>
          </a:p>
          <a:p>
            <a:pPr algn="just" marL="0" indent="0" lvl="0">
              <a:lnSpc>
                <a:spcPts val="3302"/>
              </a:lnSpc>
              <a:spcBef>
                <a:spcPct val="0"/>
              </a:spcBef>
            </a:pPr>
            <a:r>
              <a:rPr lang="en-US" sz="2358">
                <a:solidFill>
                  <a:srgbClr val="000000"/>
                </a:solidFill>
                <a:latin typeface="Montserrat Classic"/>
                <a:ea typeface="Montserrat Classic"/>
                <a:cs typeface="Montserrat Classic"/>
                <a:sym typeface="Montserrat Classic"/>
              </a:rPr>
              <a:t> R² Score: 0.5937632978451237</a:t>
            </a:r>
          </a:p>
        </p:txBody>
      </p:sp>
      <p:sp>
        <p:nvSpPr>
          <p:cNvPr name="TextBox 9" id="9"/>
          <p:cNvSpPr txBox="true"/>
          <p:nvPr/>
        </p:nvSpPr>
        <p:spPr>
          <a:xfrm rot="0">
            <a:off x="5917447" y="7595918"/>
            <a:ext cx="8941149" cy="1344318"/>
          </a:xfrm>
          <a:prstGeom prst="rect">
            <a:avLst/>
          </a:prstGeom>
        </p:spPr>
        <p:txBody>
          <a:bodyPr anchor="t" rtlCol="false" tIns="0" lIns="0" bIns="0" rIns="0">
            <a:spAutoFit/>
          </a:bodyPr>
          <a:lstStyle/>
          <a:p>
            <a:pPr algn="just">
              <a:lnSpc>
                <a:spcPts val="3580"/>
              </a:lnSpc>
            </a:pPr>
            <a:r>
              <a:rPr lang="en-US" sz="2557">
                <a:solidFill>
                  <a:srgbClr val="000000"/>
                </a:solidFill>
                <a:latin typeface="Montserrat Classic"/>
                <a:ea typeface="Montserrat Classic"/>
                <a:cs typeface="Montserrat Classic"/>
                <a:sym typeface="Montserrat Classic"/>
              </a:rPr>
              <a:t>Mean Absolute Error (MAE): 3.4411994078218746 </a:t>
            </a:r>
          </a:p>
          <a:p>
            <a:pPr algn="just">
              <a:lnSpc>
                <a:spcPts val="3580"/>
              </a:lnSpc>
            </a:pPr>
            <a:r>
              <a:rPr lang="en-US" sz="2557">
                <a:solidFill>
                  <a:srgbClr val="000000"/>
                </a:solidFill>
                <a:latin typeface="Montserrat Classic"/>
                <a:ea typeface="Montserrat Classic"/>
                <a:cs typeface="Montserrat Classic"/>
                <a:sym typeface="Montserrat Classic"/>
              </a:rPr>
              <a:t>Root Mean Squared Error (RMSE): 5.161319363514516</a:t>
            </a:r>
          </a:p>
          <a:p>
            <a:pPr algn="just" marL="0" indent="0" lvl="0">
              <a:lnSpc>
                <a:spcPts val="3580"/>
              </a:lnSpc>
              <a:spcBef>
                <a:spcPct val="0"/>
              </a:spcBef>
            </a:pPr>
            <a:r>
              <a:rPr lang="en-US" sz="2557">
                <a:solidFill>
                  <a:srgbClr val="000000"/>
                </a:solidFill>
                <a:latin typeface="Montserrat Classic"/>
                <a:ea typeface="Montserrat Classic"/>
                <a:cs typeface="Montserrat Classic"/>
                <a:sym typeface="Montserrat Classic"/>
              </a:rPr>
              <a:t>R² Score: 0.910704984552392</a:t>
            </a:r>
          </a:p>
        </p:txBody>
      </p:sp>
      <p:sp>
        <p:nvSpPr>
          <p:cNvPr name="TextBox 10" id="10"/>
          <p:cNvSpPr txBox="true"/>
          <p:nvPr/>
        </p:nvSpPr>
        <p:spPr>
          <a:xfrm rot="0">
            <a:off x="979658" y="708699"/>
            <a:ext cx="7254515" cy="936625"/>
          </a:xfrm>
          <a:prstGeom prst="rect">
            <a:avLst/>
          </a:prstGeom>
        </p:spPr>
        <p:txBody>
          <a:bodyPr anchor="t" rtlCol="false" tIns="0" lIns="0" bIns="0" rIns="0">
            <a:spAutoFit/>
          </a:bodyPr>
          <a:lstStyle/>
          <a:p>
            <a:pPr algn="l" marL="0" indent="0" lvl="0">
              <a:lnSpc>
                <a:spcPts val="7699"/>
              </a:lnSpc>
              <a:spcBef>
                <a:spcPct val="0"/>
              </a:spcBef>
            </a:pPr>
            <a:r>
              <a:rPr lang="en-US" b="true" sz="5499">
                <a:solidFill>
                  <a:srgbClr val="04395B"/>
                </a:solidFill>
                <a:latin typeface="Montserrat Bold"/>
                <a:ea typeface="Montserrat Bold"/>
                <a:cs typeface="Montserrat Bold"/>
                <a:sym typeface="Montserrat Bold"/>
              </a:rPr>
              <a:t>ML Model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7025371" y="7171989"/>
            <a:ext cx="2055033" cy="1124663"/>
          </a:xfrm>
          <a:custGeom>
            <a:avLst/>
            <a:gdLst/>
            <a:ahLst/>
            <a:cxnLst/>
            <a:rect r="r" b="b" t="t" l="l"/>
            <a:pathLst>
              <a:path h="1124663" w="2055033">
                <a:moveTo>
                  <a:pt x="0" y="0"/>
                </a:moveTo>
                <a:lnTo>
                  <a:pt x="2055033" y="0"/>
                </a:lnTo>
                <a:lnTo>
                  <a:pt x="2055033" y="1124663"/>
                </a:lnTo>
                <a:lnTo>
                  <a:pt x="0" y="1124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92404" y="2348127"/>
            <a:ext cx="2055033" cy="1124663"/>
          </a:xfrm>
          <a:custGeom>
            <a:avLst/>
            <a:gdLst/>
            <a:ahLst/>
            <a:cxnLst/>
            <a:rect r="r" b="b" t="t" l="l"/>
            <a:pathLst>
              <a:path h="1124663" w="2055033">
                <a:moveTo>
                  <a:pt x="0" y="0"/>
                </a:moveTo>
                <a:lnTo>
                  <a:pt x="2055033" y="0"/>
                </a:lnTo>
                <a:lnTo>
                  <a:pt x="2055033" y="1124664"/>
                </a:lnTo>
                <a:lnTo>
                  <a:pt x="0" y="112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62629" y="5848350"/>
            <a:ext cx="7352922" cy="1824813"/>
          </a:xfrm>
          <a:custGeom>
            <a:avLst/>
            <a:gdLst/>
            <a:ahLst/>
            <a:cxnLst/>
            <a:rect r="r" b="b" t="t" l="l"/>
            <a:pathLst>
              <a:path h="1824813" w="7352922">
                <a:moveTo>
                  <a:pt x="0" y="0"/>
                </a:moveTo>
                <a:lnTo>
                  <a:pt x="7352921" y="0"/>
                </a:lnTo>
                <a:lnTo>
                  <a:pt x="7352921" y="1824813"/>
                </a:lnTo>
                <a:lnTo>
                  <a:pt x="0" y="1824813"/>
                </a:lnTo>
                <a:lnTo>
                  <a:pt x="0" y="0"/>
                </a:lnTo>
                <a:close/>
              </a:path>
            </a:pathLst>
          </a:custGeom>
          <a:blipFill>
            <a:blip r:embed="rId5"/>
            <a:stretch>
              <a:fillRect l="0" t="0" r="0" b="0"/>
            </a:stretch>
          </a:blipFill>
        </p:spPr>
      </p:sp>
      <p:sp>
        <p:nvSpPr>
          <p:cNvPr name="Freeform 6" id="6"/>
          <p:cNvSpPr/>
          <p:nvPr/>
        </p:nvSpPr>
        <p:spPr>
          <a:xfrm flipH="false" flipV="false" rot="0">
            <a:off x="15843175" y="-1204341"/>
            <a:ext cx="3384423" cy="8229600"/>
          </a:xfrm>
          <a:custGeom>
            <a:avLst/>
            <a:gdLst/>
            <a:ahLst/>
            <a:cxnLst/>
            <a:rect r="r" b="b" t="t" l="l"/>
            <a:pathLst>
              <a:path h="8229600" w="3384423">
                <a:moveTo>
                  <a:pt x="0" y="0"/>
                </a:moveTo>
                <a:lnTo>
                  <a:pt x="3384423" y="0"/>
                </a:lnTo>
                <a:lnTo>
                  <a:pt x="3384423"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0">
            <a:off x="1292513" y="2449163"/>
            <a:ext cx="8107604" cy="1037773"/>
          </a:xfrm>
          <a:custGeom>
            <a:avLst/>
            <a:gdLst/>
            <a:ahLst/>
            <a:cxnLst/>
            <a:rect r="r" b="b" t="t" l="l"/>
            <a:pathLst>
              <a:path h="1037773" w="8107604">
                <a:moveTo>
                  <a:pt x="0" y="0"/>
                </a:moveTo>
                <a:lnTo>
                  <a:pt x="8107605" y="0"/>
                </a:lnTo>
                <a:lnTo>
                  <a:pt x="8107605" y="1037773"/>
                </a:lnTo>
                <a:lnTo>
                  <a:pt x="0" y="1037773"/>
                </a:lnTo>
                <a:lnTo>
                  <a:pt x="0" y="0"/>
                </a:lnTo>
                <a:close/>
              </a:path>
            </a:pathLst>
          </a:custGeom>
          <a:blipFill>
            <a:blip r:embed="rId7"/>
            <a:stretch>
              <a:fillRect l="0" t="0" r="0" b="0"/>
            </a:stretch>
          </a:blipFill>
        </p:spPr>
      </p:sp>
      <p:sp>
        <p:nvSpPr>
          <p:cNvPr name="TextBox 8" id="8"/>
          <p:cNvSpPr txBox="true"/>
          <p:nvPr/>
        </p:nvSpPr>
        <p:spPr>
          <a:xfrm rot="0">
            <a:off x="6662537" y="8119464"/>
            <a:ext cx="8815450" cy="1138836"/>
          </a:xfrm>
          <a:prstGeom prst="rect">
            <a:avLst/>
          </a:prstGeom>
        </p:spPr>
        <p:txBody>
          <a:bodyPr anchor="t" rtlCol="false" tIns="0" lIns="0" bIns="0" rIns="0">
            <a:spAutoFit/>
          </a:bodyPr>
          <a:lstStyle/>
          <a:p>
            <a:pPr algn="just">
              <a:lnSpc>
                <a:spcPts val="4589"/>
              </a:lnSpc>
            </a:pPr>
            <a:r>
              <a:rPr lang="en-US" sz="3278">
                <a:solidFill>
                  <a:srgbClr val="000000"/>
                </a:solidFill>
                <a:latin typeface="Montserrat Classic"/>
                <a:ea typeface="Montserrat Classic"/>
                <a:cs typeface="Montserrat Classic"/>
                <a:sym typeface="Montserrat Classic"/>
              </a:rPr>
              <a:t>Best RMSE: 4.263563792059502 </a:t>
            </a:r>
          </a:p>
          <a:p>
            <a:pPr algn="just" marL="0" indent="0" lvl="0">
              <a:lnSpc>
                <a:spcPts val="4589"/>
              </a:lnSpc>
              <a:spcBef>
                <a:spcPct val="0"/>
              </a:spcBef>
            </a:pPr>
            <a:r>
              <a:rPr lang="en-US" sz="3278">
                <a:solidFill>
                  <a:srgbClr val="000000"/>
                </a:solidFill>
                <a:latin typeface="Montserrat Classic"/>
                <a:ea typeface="Montserrat Classic"/>
                <a:cs typeface="Montserrat Classic"/>
                <a:sym typeface="Montserrat Classic"/>
              </a:rPr>
              <a:t>Best R²: 0.9390671793574016</a:t>
            </a:r>
          </a:p>
        </p:txBody>
      </p:sp>
      <p:sp>
        <p:nvSpPr>
          <p:cNvPr name="TextBox 9" id="9"/>
          <p:cNvSpPr txBox="true"/>
          <p:nvPr/>
        </p:nvSpPr>
        <p:spPr>
          <a:xfrm rot="0">
            <a:off x="979658" y="708699"/>
            <a:ext cx="7254515" cy="936625"/>
          </a:xfrm>
          <a:prstGeom prst="rect">
            <a:avLst/>
          </a:prstGeom>
        </p:spPr>
        <p:txBody>
          <a:bodyPr anchor="t" rtlCol="false" tIns="0" lIns="0" bIns="0" rIns="0">
            <a:spAutoFit/>
          </a:bodyPr>
          <a:lstStyle/>
          <a:p>
            <a:pPr algn="l" marL="0" indent="0" lvl="0">
              <a:lnSpc>
                <a:spcPts val="7699"/>
              </a:lnSpc>
              <a:spcBef>
                <a:spcPct val="0"/>
              </a:spcBef>
            </a:pPr>
            <a:r>
              <a:rPr lang="en-US" b="true" sz="5499">
                <a:solidFill>
                  <a:srgbClr val="04395B"/>
                </a:solidFill>
                <a:latin typeface="Montserrat Bold"/>
                <a:ea typeface="Montserrat Bold"/>
                <a:cs typeface="Montserrat Bold"/>
                <a:sym typeface="Montserrat Bold"/>
              </a:rPr>
              <a:t>ML Model</a:t>
            </a:r>
          </a:p>
        </p:txBody>
      </p:sp>
      <p:sp>
        <p:nvSpPr>
          <p:cNvPr name="TextBox 10" id="10"/>
          <p:cNvSpPr txBox="true"/>
          <p:nvPr/>
        </p:nvSpPr>
        <p:spPr>
          <a:xfrm rot="0">
            <a:off x="6047494" y="3816229"/>
            <a:ext cx="9430493" cy="1327271"/>
          </a:xfrm>
          <a:prstGeom prst="rect">
            <a:avLst/>
          </a:prstGeom>
        </p:spPr>
        <p:txBody>
          <a:bodyPr anchor="t" rtlCol="false" tIns="0" lIns="0" bIns="0" rIns="0">
            <a:spAutoFit/>
          </a:bodyPr>
          <a:lstStyle/>
          <a:p>
            <a:pPr algn="just">
              <a:lnSpc>
                <a:spcPts val="3533"/>
              </a:lnSpc>
            </a:pPr>
            <a:r>
              <a:rPr lang="en-US" sz="2523">
                <a:solidFill>
                  <a:srgbClr val="000000"/>
                </a:solidFill>
                <a:latin typeface="Montserrat Classic"/>
                <a:ea typeface="Montserrat Classic"/>
                <a:cs typeface="Montserrat Classic"/>
                <a:sym typeface="Montserrat Classic"/>
              </a:rPr>
              <a:t>Mean Absolute Error (MAE): 2.738200859575628 </a:t>
            </a:r>
          </a:p>
          <a:p>
            <a:pPr algn="just">
              <a:lnSpc>
                <a:spcPts val="3533"/>
              </a:lnSpc>
            </a:pPr>
            <a:r>
              <a:rPr lang="en-US" sz="2523">
                <a:solidFill>
                  <a:srgbClr val="000000"/>
                </a:solidFill>
                <a:latin typeface="Montserrat Classic"/>
                <a:ea typeface="Montserrat Classic"/>
                <a:cs typeface="Montserrat Classic"/>
                <a:sym typeface="Montserrat Classic"/>
              </a:rPr>
              <a:t>Root Mean Squared Error (RMSE): 4.5383402559952515 </a:t>
            </a:r>
          </a:p>
          <a:p>
            <a:pPr algn="just" marL="0" indent="0" lvl="0">
              <a:lnSpc>
                <a:spcPts val="3533"/>
              </a:lnSpc>
              <a:spcBef>
                <a:spcPct val="0"/>
              </a:spcBef>
            </a:pPr>
            <a:r>
              <a:rPr lang="en-US" sz="2523">
                <a:solidFill>
                  <a:srgbClr val="000000"/>
                </a:solidFill>
                <a:latin typeface="Montserrat Classic"/>
                <a:ea typeface="Montserrat Classic"/>
                <a:cs typeface="Montserrat Classic"/>
                <a:sym typeface="Montserrat Classic"/>
              </a:rPr>
              <a:t>R² Score: 0.9309601468942102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7025371" y="7171989"/>
            <a:ext cx="2055033" cy="1124663"/>
          </a:xfrm>
          <a:custGeom>
            <a:avLst/>
            <a:gdLst/>
            <a:ahLst/>
            <a:cxnLst/>
            <a:rect r="r" b="b" t="t" l="l"/>
            <a:pathLst>
              <a:path h="1124663" w="2055033">
                <a:moveTo>
                  <a:pt x="0" y="0"/>
                </a:moveTo>
                <a:lnTo>
                  <a:pt x="2055033" y="0"/>
                </a:lnTo>
                <a:lnTo>
                  <a:pt x="2055033" y="1124663"/>
                </a:lnTo>
                <a:lnTo>
                  <a:pt x="0" y="1124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92404" y="2348127"/>
            <a:ext cx="2055033" cy="1124663"/>
          </a:xfrm>
          <a:custGeom>
            <a:avLst/>
            <a:gdLst/>
            <a:ahLst/>
            <a:cxnLst/>
            <a:rect r="r" b="b" t="t" l="l"/>
            <a:pathLst>
              <a:path h="1124663" w="2055033">
                <a:moveTo>
                  <a:pt x="0" y="0"/>
                </a:moveTo>
                <a:lnTo>
                  <a:pt x="2055033" y="0"/>
                </a:lnTo>
                <a:lnTo>
                  <a:pt x="2055033" y="1124664"/>
                </a:lnTo>
                <a:lnTo>
                  <a:pt x="0" y="112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886164" y="2639752"/>
            <a:ext cx="6629998" cy="5367703"/>
          </a:xfrm>
          <a:custGeom>
            <a:avLst/>
            <a:gdLst/>
            <a:ahLst/>
            <a:cxnLst/>
            <a:rect r="r" b="b" t="t" l="l"/>
            <a:pathLst>
              <a:path h="5367703" w="6629998">
                <a:moveTo>
                  <a:pt x="0" y="0"/>
                </a:moveTo>
                <a:lnTo>
                  <a:pt x="6629998" y="0"/>
                </a:lnTo>
                <a:lnTo>
                  <a:pt x="6629998" y="5367703"/>
                </a:lnTo>
                <a:lnTo>
                  <a:pt x="0" y="5367703"/>
                </a:lnTo>
                <a:lnTo>
                  <a:pt x="0" y="0"/>
                </a:lnTo>
                <a:close/>
              </a:path>
            </a:pathLst>
          </a:custGeom>
          <a:blipFill>
            <a:blip r:embed="rId5"/>
            <a:stretch>
              <a:fillRect l="0" t="0" r="0" b="0"/>
            </a:stretch>
          </a:blipFill>
        </p:spPr>
      </p:sp>
      <p:sp>
        <p:nvSpPr>
          <p:cNvPr name="Freeform 6" id="6"/>
          <p:cNvSpPr/>
          <p:nvPr/>
        </p:nvSpPr>
        <p:spPr>
          <a:xfrm flipH="false" flipV="false" rot="0">
            <a:off x="15843175" y="-1204341"/>
            <a:ext cx="3384423" cy="8229600"/>
          </a:xfrm>
          <a:custGeom>
            <a:avLst/>
            <a:gdLst/>
            <a:ahLst/>
            <a:cxnLst/>
            <a:rect r="r" b="b" t="t" l="l"/>
            <a:pathLst>
              <a:path h="8229600" w="3384423">
                <a:moveTo>
                  <a:pt x="0" y="0"/>
                </a:moveTo>
                <a:lnTo>
                  <a:pt x="3384423" y="0"/>
                </a:lnTo>
                <a:lnTo>
                  <a:pt x="3384423"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0">
            <a:off x="9213177" y="2639752"/>
            <a:ext cx="6629998" cy="5367703"/>
          </a:xfrm>
          <a:custGeom>
            <a:avLst/>
            <a:gdLst/>
            <a:ahLst/>
            <a:cxnLst/>
            <a:rect r="r" b="b" t="t" l="l"/>
            <a:pathLst>
              <a:path h="5367703" w="6629998">
                <a:moveTo>
                  <a:pt x="0" y="0"/>
                </a:moveTo>
                <a:lnTo>
                  <a:pt x="6629998" y="0"/>
                </a:lnTo>
                <a:lnTo>
                  <a:pt x="6629998" y="5367703"/>
                </a:lnTo>
                <a:lnTo>
                  <a:pt x="0" y="5367703"/>
                </a:lnTo>
                <a:lnTo>
                  <a:pt x="0" y="0"/>
                </a:lnTo>
                <a:close/>
              </a:path>
            </a:pathLst>
          </a:custGeom>
          <a:blipFill>
            <a:blip r:embed="rId7"/>
            <a:stretch>
              <a:fillRect l="0" t="0" r="0" b="0"/>
            </a:stretch>
          </a:blipFill>
        </p:spPr>
      </p:sp>
      <p:sp>
        <p:nvSpPr>
          <p:cNvPr name="TextBox 8" id="8"/>
          <p:cNvSpPr txBox="true"/>
          <p:nvPr/>
        </p:nvSpPr>
        <p:spPr>
          <a:xfrm rot="0">
            <a:off x="979658" y="708699"/>
            <a:ext cx="7254515" cy="936625"/>
          </a:xfrm>
          <a:prstGeom prst="rect">
            <a:avLst/>
          </a:prstGeom>
        </p:spPr>
        <p:txBody>
          <a:bodyPr anchor="t" rtlCol="false" tIns="0" lIns="0" bIns="0" rIns="0">
            <a:spAutoFit/>
          </a:bodyPr>
          <a:lstStyle/>
          <a:p>
            <a:pPr algn="l" marL="0" indent="0" lvl="0">
              <a:lnSpc>
                <a:spcPts val="7699"/>
              </a:lnSpc>
              <a:spcBef>
                <a:spcPct val="0"/>
              </a:spcBef>
            </a:pPr>
            <a:r>
              <a:rPr lang="en-US" b="true" sz="5499">
                <a:solidFill>
                  <a:srgbClr val="04395B"/>
                </a:solidFill>
                <a:latin typeface="Montserrat Bold"/>
                <a:ea typeface="Montserrat Bold"/>
                <a:cs typeface="Montserrat Bold"/>
                <a:sym typeface="Montserrat Bold"/>
              </a:rPr>
              <a:t>Best Model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7025371" y="7171989"/>
            <a:ext cx="2055033" cy="1124663"/>
          </a:xfrm>
          <a:custGeom>
            <a:avLst/>
            <a:gdLst/>
            <a:ahLst/>
            <a:cxnLst/>
            <a:rect r="r" b="b" t="t" l="l"/>
            <a:pathLst>
              <a:path h="1124663" w="2055033">
                <a:moveTo>
                  <a:pt x="0" y="0"/>
                </a:moveTo>
                <a:lnTo>
                  <a:pt x="2055033" y="0"/>
                </a:lnTo>
                <a:lnTo>
                  <a:pt x="2055033" y="1124663"/>
                </a:lnTo>
                <a:lnTo>
                  <a:pt x="0" y="1124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92404" y="2348127"/>
            <a:ext cx="2055033" cy="1124663"/>
          </a:xfrm>
          <a:custGeom>
            <a:avLst/>
            <a:gdLst/>
            <a:ahLst/>
            <a:cxnLst/>
            <a:rect r="r" b="b" t="t" l="l"/>
            <a:pathLst>
              <a:path h="1124663" w="2055033">
                <a:moveTo>
                  <a:pt x="0" y="0"/>
                </a:moveTo>
                <a:lnTo>
                  <a:pt x="2055033" y="0"/>
                </a:lnTo>
                <a:lnTo>
                  <a:pt x="2055033" y="1124664"/>
                </a:lnTo>
                <a:lnTo>
                  <a:pt x="0" y="112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43175" y="-1204341"/>
            <a:ext cx="3384423" cy="8229600"/>
          </a:xfrm>
          <a:custGeom>
            <a:avLst/>
            <a:gdLst/>
            <a:ahLst/>
            <a:cxnLst/>
            <a:rect r="r" b="b" t="t" l="l"/>
            <a:pathLst>
              <a:path h="8229600" w="3384423">
                <a:moveTo>
                  <a:pt x="0" y="0"/>
                </a:moveTo>
                <a:lnTo>
                  <a:pt x="3384423" y="0"/>
                </a:lnTo>
                <a:lnTo>
                  <a:pt x="3384423" y="8229600"/>
                </a:lnTo>
                <a:lnTo>
                  <a:pt x="0" y="8229600"/>
                </a:lnTo>
                <a:lnTo>
                  <a:pt x="0" y="0"/>
                </a:lnTo>
                <a:close/>
              </a:path>
            </a:pathLst>
          </a:custGeom>
          <a:blipFill>
            <a:blip r:embed="rId5"/>
            <a:stretch>
              <a:fillRect l="0" t="0" r="0" b="0"/>
            </a:stretch>
          </a:blipFill>
        </p:spPr>
      </p:sp>
      <p:grpSp>
        <p:nvGrpSpPr>
          <p:cNvPr name="Group 6" id="6"/>
          <p:cNvGrpSpPr/>
          <p:nvPr/>
        </p:nvGrpSpPr>
        <p:grpSpPr>
          <a:xfrm rot="0">
            <a:off x="8234174" y="3389865"/>
            <a:ext cx="9477842" cy="3507270"/>
            <a:chOff x="0" y="0"/>
            <a:chExt cx="6015306" cy="2225960"/>
          </a:xfrm>
        </p:grpSpPr>
        <p:sp>
          <p:nvSpPr>
            <p:cNvPr name="Freeform 7" id="7"/>
            <p:cNvSpPr/>
            <p:nvPr/>
          </p:nvSpPr>
          <p:spPr>
            <a:xfrm flipH="false" flipV="false" rot="0">
              <a:off x="0" y="0"/>
              <a:ext cx="6015306" cy="2225960"/>
            </a:xfrm>
            <a:custGeom>
              <a:avLst/>
              <a:gdLst/>
              <a:ahLst/>
              <a:cxnLst/>
              <a:rect r="r" b="b" t="t" l="l"/>
              <a:pathLst>
                <a:path h="2225960" w="6015306">
                  <a:moveTo>
                    <a:pt x="191448" y="0"/>
                  </a:moveTo>
                  <a:lnTo>
                    <a:pt x="5823858" y="0"/>
                  </a:lnTo>
                  <a:cubicBezTo>
                    <a:pt x="5929592" y="0"/>
                    <a:pt x="6015306" y="85714"/>
                    <a:pt x="6015306" y="191448"/>
                  </a:cubicBezTo>
                  <a:lnTo>
                    <a:pt x="6015306" y="2034512"/>
                  </a:lnTo>
                  <a:cubicBezTo>
                    <a:pt x="6015306" y="2140246"/>
                    <a:pt x="5929592" y="2225960"/>
                    <a:pt x="5823858" y="2225960"/>
                  </a:cubicBezTo>
                  <a:lnTo>
                    <a:pt x="191448" y="2225960"/>
                  </a:lnTo>
                  <a:cubicBezTo>
                    <a:pt x="85714" y="2225960"/>
                    <a:pt x="0" y="2140246"/>
                    <a:pt x="0" y="2034512"/>
                  </a:cubicBezTo>
                  <a:lnTo>
                    <a:pt x="0" y="191448"/>
                  </a:lnTo>
                  <a:cubicBezTo>
                    <a:pt x="0" y="85714"/>
                    <a:pt x="85714" y="0"/>
                    <a:pt x="191448" y="0"/>
                  </a:cubicBezTo>
                  <a:close/>
                </a:path>
              </a:pathLst>
            </a:custGeom>
            <a:blipFill>
              <a:blip r:embed="rId6"/>
              <a:stretch>
                <a:fillRect l="0" t="-1513" r="0" b="-1513"/>
              </a:stretch>
            </a:blipFill>
          </p:spPr>
        </p:sp>
      </p:grpSp>
      <p:sp>
        <p:nvSpPr>
          <p:cNvPr name="TextBox 8" id="8"/>
          <p:cNvSpPr txBox="true"/>
          <p:nvPr/>
        </p:nvSpPr>
        <p:spPr>
          <a:xfrm rot="0">
            <a:off x="979658" y="708699"/>
            <a:ext cx="7254515" cy="936625"/>
          </a:xfrm>
          <a:prstGeom prst="rect">
            <a:avLst/>
          </a:prstGeom>
        </p:spPr>
        <p:txBody>
          <a:bodyPr anchor="t" rtlCol="false" tIns="0" lIns="0" bIns="0" rIns="0">
            <a:spAutoFit/>
          </a:bodyPr>
          <a:lstStyle/>
          <a:p>
            <a:pPr algn="l" marL="0" indent="0" lvl="0">
              <a:lnSpc>
                <a:spcPts val="7699"/>
              </a:lnSpc>
              <a:spcBef>
                <a:spcPct val="0"/>
              </a:spcBef>
            </a:pPr>
            <a:r>
              <a:rPr lang="en-US" b="true" sz="5499">
                <a:solidFill>
                  <a:srgbClr val="04395B"/>
                </a:solidFill>
                <a:latin typeface="Montserrat Bold"/>
                <a:ea typeface="Montserrat Bold"/>
                <a:cs typeface="Montserrat Bold"/>
                <a:sym typeface="Montserrat Bold"/>
              </a:rPr>
              <a:t>Deployment</a:t>
            </a:r>
          </a:p>
        </p:txBody>
      </p:sp>
      <p:sp>
        <p:nvSpPr>
          <p:cNvPr name="TextBox 9" id="9"/>
          <p:cNvSpPr txBox="true"/>
          <p:nvPr/>
        </p:nvSpPr>
        <p:spPr>
          <a:xfrm rot="0">
            <a:off x="1262629" y="3530935"/>
            <a:ext cx="4910150" cy="577159"/>
          </a:xfrm>
          <a:prstGeom prst="rect">
            <a:avLst/>
          </a:prstGeom>
        </p:spPr>
        <p:txBody>
          <a:bodyPr anchor="t" rtlCol="false" tIns="0" lIns="0" bIns="0" rIns="0">
            <a:spAutoFit/>
          </a:bodyPr>
          <a:lstStyle/>
          <a:p>
            <a:pPr algn="just" marL="739762" indent="-369881" lvl="1">
              <a:lnSpc>
                <a:spcPts val="4796"/>
              </a:lnSpc>
              <a:spcBef>
                <a:spcPct val="0"/>
              </a:spcBef>
              <a:buFont typeface="Arial"/>
              <a:buChar char="•"/>
            </a:pPr>
            <a:r>
              <a:rPr lang="en-US" b="true" sz="3426">
                <a:solidFill>
                  <a:srgbClr val="04395B"/>
                </a:solidFill>
                <a:latin typeface="Montserrat Bold"/>
                <a:ea typeface="Montserrat Bold"/>
                <a:cs typeface="Montserrat Bold"/>
                <a:sym typeface="Montserrat Bold"/>
              </a:rPr>
              <a:t>Flask code for API</a:t>
            </a:r>
          </a:p>
        </p:txBody>
      </p:sp>
      <p:sp>
        <p:nvSpPr>
          <p:cNvPr name="TextBox 10" id="10"/>
          <p:cNvSpPr txBox="true"/>
          <p:nvPr/>
        </p:nvSpPr>
        <p:spPr>
          <a:xfrm rot="0">
            <a:off x="1262629" y="4826345"/>
            <a:ext cx="6574754" cy="577159"/>
          </a:xfrm>
          <a:prstGeom prst="rect">
            <a:avLst/>
          </a:prstGeom>
        </p:spPr>
        <p:txBody>
          <a:bodyPr anchor="t" rtlCol="false" tIns="0" lIns="0" bIns="0" rIns="0">
            <a:spAutoFit/>
          </a:bodyPr>
          <a:lstStyle/>
          <a:p>
            <a:pPr algn="just" marL="739762" indent="-369881" lvl="1">
              <a:lnSpc>
                <a:spcPts val="4796"/>
              </a:lnSpc>
              <a:spcBef>
                <a:spcPct val="0"/>
              </a:spcBef>
              <a:buFont typeface="Arial"/>
              <a:buChar char="•"/>
            </a:pPr>
            <a:r>
              <a:rPr lang="en-US" b="true" sz="3426">
                <a:solidFill>
                  <a:srgbClr val="04395B"/>
                </a:solidFill>
                <a:latin typeface="Montserrat Bold"/>
                <a:ea typeface="Montserrat Bold"/>
                <a:cs typeface="Montserrat Bold"/>
                <a:sym typeface="Montserrat Bold"/>
              </a:rPr>
              <a:t>Deploy</a:t>
            </a:r>
            <a:r>
              <a:rPr lang="en-US" b="true" sz="3426">
                <a:solidFill>
                  <a:srgbClr val="04395B"/>
                </a:solidFill>
                <a:latin typeface="Montserrat Bold"/>
                <a:ea typeface="Montserrat Bold"/>
                <a:cs typeface="Montserrat Bold"/>
                <a:sym typeface="Montserrat Bold"/>
              </a:rPr>
              <a:t> on Railway server</a:t>
            </a:r>
          </a:p>
        </p:txBody>
      </p:sp>
      <p:sp>
        <p:nvSpPr>
          <p:cNvPr name="TextBox 11" id="11"/>
          <p:cNvSpPr txBox="true"/>
          <p:nvPr/>
        </p:nvSpPr>
        <p:spPr>
          <a:xfrm rot="0">
            <a:off x="1262629" y="6121756"/>
            <a:ext cx="6574754" cy="570194"/>
          </a:xfrm>
          <a:prstGeom prst="rect">
            <a:avLst/>
          </a:prstGeom>
        </p:spPr>
        <p:txBody>
          <a:bodyPr anchor="t" rtlCol="false" tIns="0" lIns="0" bIns="0" rIns="0">
            <a:spAutoFit/>
          </a:bodyPr>
          <a:lstStyle/>
          <a:p>
            <a:pPr algn="just" marL="739762" indent="-369881" lvl="1">
              <a:lnSpc>
                <a:spcPts val="4796"/>
              </a:lnSpc>
              <a:spcBef>
                <a:spcPct val="0"/>
              </a:spcBef>
              <a:buFont typeface="Arial"/>
              <a:buChar char="•"/>
            </a:pPr>
            <a:r>
              <a:rPr lang="en-US" b="true" sz="3426" u="sng">
                <a:solidFill>
                  <a:srgbClr val="04395B"/>
                </a:solidFill>
                <a:latin typeface="Montserrat Bold"/>
                <a:ea typeface="Montserrat Bold"/>
                <a:cs typeface="Montserrat Bold"/>
                <a:sym typeface="Montserrat Bold"/>
                <a:hlinkClick r:id="rId7" tooltip="https://concrete-compressive-strength-production.up.railway.app/predict"/>
              </a:rPr>
              <a:t>Deploy URL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7025371" y="7171989"/>
            <a:ext cx="2055033" cy="1124663"/>
          </a:xfrm>
          <a:custGeom>
            <a:avLst/>
            <a:gdLst/>
            <a:ahLst/>
            <a:cxnLst/>
            <a:rect r="r" b="b" t="t" l="l"/>
            <a:pathLst>
              <a:path h="1124663" w="2055033">
                <a:moveTo>
                  <a:pt x="0" y="0"/>
                </a:moveTo>
                <a:lnTo>
                  <a:pt x="2055033" y="0"/>
                </a:lnTo>
                <a:lnTo>
                  <a:pt x="2055033" y="1124663"/>
                </a:lnTo>
                <a:lnTo>
                  <a:pt x="0" y="1124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92404" y="2348127"/>
            <a:ext cx="2055033" cy="1124663"/>
          </a:xfrm>
          <a:custGeom>
            <a:avLst/>
            <a:gdLst/>
            <a:ahLst/>
            <a:cxnLst/>
            <a:rect r="r" b="b" t="t" l="l"/>
            <a:pathLst>
              <a:path h="1124663" w="2055033">
                <a:moveTo>
                  <a:pt x="0" y="0"/>
                </a:moveTo>
                <a:lnTo>
                  <a:pt x="2055033" y="0"/>
                </a:lnTo>
                <a:lnTo>
                  <a:pt x="2055033" y="1124664"/>
                </a:lnTo>
                <a:lnTo>
                  <a:pt x="0" y="112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43175" y="-1204341"/>
            <a:ext cx="3384423" cy="8229600"/>
          </a:xfrm>
          <a:custGeom>
            <a:avLst/>
            <a:gdLst/>
            <a:ahLst/>
            <a:cxnLst/>
            <a:rect r="r" b="b" t="t" l="l"/>
            <a:pathLst>
              <a:path h="8229600" w="3384423">
                <a:moveTo>
                  <a:pt x="0" y="0"/>
                </a:moveTo>
                <a:lnTo>
                  <a:pt x="3384423" y="0"/>
                </a:lnTo>
                <a:lnTo>
                  <a:pt x="3384423" y="8229600"/>
                </a:lnTo>
                <a:lnTo>
                  <a:pt x="0" y="8229600"/>
                </a:lnTo>
                <a:lnTo>
                  <a:pt x="0" y="0"/>
                </a:lnTo>
                <a:close/>
              </a:path>
            </a:pathLst>
          </a:custGeom>
          <a:blipFill>
            <a:blip r:embed="rId5"/>
            <a:stretch>
              <a:fillRect l="0" t="0" r="0" b="0"/>
            </a:stretch>
          </a:blipFill>
        </p:spPr>
      </p:sp>
      <p:grpSp>
        <p:nvGrpSpPr>
          <p:cNvPr name="Group 6" id="6"/>
          <p:cNvGrpSpPr/>
          <p:nvPr/>
        </p:nvGrpSpPr>
        <p:grpSpPr>
          <a:xfrm rot="0">
            <a:off x="1623968" y="2348127"/>
            <a:ext cx="3675787" cy="7016401"/>
            <a:chOff x="0" y="0"/>
            <a:chExt cx="10591800" cy="20217796"/>
          </a:xfrm>
        </p:grpSpPr>
        <p:sp>
          <p:nvSpPr>
            <p:cNvPr name="Freeform 7" id="7"/>
            <p:cNvSpPr/>
            <p:nvPr/>
          </p:nvSpPr>
          <p:spPr>
            <a:xfrm flipH="false" flipV="false" rot="0">
              <a:off x="0" y="0"/>
              <a:ext cx="10591800" cy="20217795"/>
            </a:xfrm>
            <a:custGeom>
              <a:avLst/>
              <a:gdLst/>
              <a:ahLst/>
              <a:cxnLst/>
              <a:rect r="r" b="b" t="t" l="l"/>
              <a:pathLst>
                <a:path h="20217795" w="10591800">
                  <a:moveTo>
                    <a:pt x="10591800" y="338657"/>
                  </a:moveTo>
                  <a:lnTo>
                    <a:pt x="10591800" y="19879140"/>
                  </a:lnTo>
                  <a:cubicBezTo>
                    <a:pt x="10591800" y="20066248"/>
                    <a:pt x="10478135" y="20217795"/>
                    <a:pt x="10337800" y="20217795"/>
                  </a:cubicBezTo>
                  <a:lnTo>
                    <a:pt x="254000" y="20217795"/>
                  </a:lnTo>
                  <a:cubicBezTo>
                    <a:pt x="113665" y="20217795"/>
                    <a:pt x="0" y="20066248"/>
                    <a:pt x="0" y="19879140"/>
                  </a:cubicBezTo>
                  <a:lnTo>
                    <a:pt x="0" y="338657"/>
                  </a:lnTo>
                  <a:cubicBezTo>
                    <a:pt x="0" y="151549"/>
                    <a:pt x="113665" y="0"/>
                    <a:pt x="254000" y="0"/>
                  </a:cubicBezTo>
                  <a:lnTo>
                    <a:pt x="10337800" y="0"/>
                  </a:lnTo>
                  <a:cubicBezTo>
                    <a:pt x="10478135" y="0"/>
                    <a:pt x="10591800" y="151549"/>
                    <a:pt x="10591800" y="338657"/>
                  </a:cubicBezTo>
                  <a:lnTo>
                    <a:pt x="0" y="0"/>
                  </a:lnTo>
                  <a:cubicBezTo>
                    <a:pt x="0" y="0"/>
                    <a:pt x="10591800" y="338657"/>
                    <a:pt x="10591800" y="338657"/>
                  </a:cubicBezTo>
                  <a:close/>
                </a:path>
              </a:pathLst>
            </a:custGeom>
            <a:blipFill>
              <a:blip r:embed="rId6"/>
              <a:stretch>
                <a:fillRect l="0" t="-6789" r="0" b="-6789"/>
              </a:stretch>
            </a:blipFill>
          </p:spPr>
        </p:sp>
      </p:grpSp>
      <p:grpSp>
        <p:nvGrpSpPr>
          <p:cNvPr name="Group 8" id="8"/>
          <p:cNvGrpSpPr/>
          <p:nvPr/>
        </p:nvGrpSpPr>
        <p:grpSpPr>
          <a:xfrm rot="0">
            <a:off x="7282779" y="2348127"/>
            <a:ext cx="3664550" cy="7016401"/>
            <a:chOff x="0" y="0"/>
            <a:chExt cx="10591800" cy="20279795"/>
          </a:xfrm>
        </p:grpSpPr>
        <p:sp>
          <p:nvSpPr>
            <p:cNvPr name="Freeform 9" id="9"/>
            <p:cNvSpPr/>
            <p:nvPr/>
          </p:nvSpPr>
          <p:spPr>
            <a:xfrm flipH="false" flipV="false" rot="0">
              <a:off x="0" y="0"/>
              <a:ext cx="10591800" cy="20279795"/>
            </a:xfrm>
            <a:custGeom>
              <a:avLst/>
              <a:gdLst/>
              <a:ahLst/>
              <a:cxnLst/>
              <a:rect r="r" b="b" t="t" l="l"/>
              <a:pathLst>
                <a:path h="20279795" w="10591800">
                  <a:moveTo>
                    <a:pt x="10591800" y="339695"/>
                  </a:moveTo>
                  <a:lnTo>
                    <a:pt x="10591800" y="19940101"/>
                  </a:lnTo>
                  <a:cubicBezTo>
                    <a:pt x="10591800" y="20127782"/>
                    <a:pt x="10478135" y="20279795"/>
                    <a:pt x="10337800" y="20279795"/>
                  </a:cubicBezTo>
                  <a:lnTo>
                    <a:pt x="254000" y="20279795"/>
                  </a:lnTo>
                  <a:cubicBezTo>
                    <a:pt x="113665" y="20279795"/>
                    <a:pt x="0" y="20127782"/>
                    <a:pt x="0" y="19940101"/>
                  </a:cubicBezTo>
                  <a:lnTo>
                    <a:pt x="0" y="339695"/>
                  </a:lnTo>
                  <a:cubicBezTo>
                    <a:pt x="0" y="152014"/>
                    <a:pt x="113665" y="0"/>
                    <a:pt x="254000" y="0"/>
                  </a:cubicBezTo>
                  <a:lnTo>
                    <a:pt x="10337800" y="0"/>
                  </a:lnTo>
                  <a:cubicBezTo>
                    <a:pt x="10478135" y="0"/>
                    <a:pt x="10591800" y="152014"/>
                    <a:pt x="10591800" y="339695"/>
                  </a:cubicBezTo>
                  <a:close/>
                </a:path>
              </a:pathLst>
            </a:custGeom>
            <a:blipFill>
              <a:blip r:embed="rId7"/>
              <a:stretch>
                <a:fillRect l="0" t="-6616" r="0" b="-6616"/>
              </a:stretch>
            </a:blipFill>
          </p:spPr>
        </p:sp>
      </p:grpSp>
      <p:grpSp>
        <p:nvGrpSpPr>
          <p:cNvPr name="Group 10" id="10"/>
          <p:cNvGrpSpPr/>
          <p:nvPr/>
        </p:nvGrpSpPr>
        <p:grpSpPr>
          <a:xfrm rot="0">
            <a:off x="12930351" y="2348127"/>
            <a:ext cx="3664550" cy="7016401"/>
            <a:chOff x="0" y="0"/>
            <a:chExt cx="10591800" cy="20279795"/>
          </a:xfrm>
        </p:grpSpPr>
        <p:sp>
          <p:nvSpPr>
            <p:cNvPr name="Freeform 11" id="11"/>
            <p:cNvSpPr/>
            <p:nvPr/>
          </p:nvSpPr>
          <p:spPr>
            <a:xfrm flipH="false" flipV="false" rot="0">
              <a:off x="0" y="0"/>
              <a:ext cx="10591800" cy="20279795"/>
            </a:xfrm>
            <a:custGeom>
              <a:avLst/>
              <a:gdLst/>
              <a:ahLst/>
              <a:cxnLst/>
              <a:rect r="r" b="b" t="t" l="l"/>
              <a:pathLst>
                <a:path h="20279795" w="10591800">
                  <a:moveTo>
                    <a:pt x="10591800" y="339695"/>
                  </a:moveTo>
                  <a:lnTo>
                    <a:pt x="10591800" y="19940101"/>
                  </a:lnTo>
                  <a:cubicBezTo>
                    <a:pt x="10591800" y="20127782"/>
                    <a:pt x="10478135" y="20279795"/>
                    <a:pt x="10337800" y="20279795"/>
                  </a:cubicBezTo>
                  <a:lnTo>
                    <a:pt x="254000" y="20279795"/>
                  </a:lnTo>
                  <a:cubicBezTo>
                    <a:pt x="113665" y="20279795"/>
                    <a:pt x="0" y="20127782"/>
                    <a:pt x="0" y="19940101"/>
                  </a:cubicBezTo>
                  <a:lnTo>
                    <a:pt x="0" y="339695"/>
                  </a:lnTo>
                  <a:cubicBezTo>
                    <a:pt x="0" y="152014"/>
                    <a:pt x="113665" y="0"/>
                    <a:pt x="254000" y="0"/>
                  </a:cubicBezTo>
                  <a:lnTo>
                    <a:pt x="10337800" y="0"/>
                  </a:lnTo>
                  <a:cubicBezTo>
                    <a:pt x="10478135" y="0"/>
                    <a:pt x="10591800" y="152014"/>
                    <a:pt x="10591800" y="339695"/>
                  </a:cubicBezTo>
                  <a:close/>
                </a:path>
              </a:pathLst>
            </a:custGeom>
            <a:blipFill>
              <a:blip r:embed="rId8"/>
              <a:stretch>
                <a:fillRect l="0" t="-6616" r="0" b="-6616"/>
              </a:stretch>
            </a:blipFill>
          </p:spPr>
        </p:sp>
      </p:grpSp>
      <p:sp>
        <p:nvSpPr>
          <p:cNvPr name="TextBox 12" id="12"/>
          <p:cNvSpPr txBox="true"/>
          <p:nvPr/>
        </p:nvSpPr>
        <p:spPr>
          <a:xfrm rot="0">
            <a:off x="979658" y="708699"/>
            <a:ext cx="7254515" cy="936625"/>
          </a:xfrm>
          <a:prstGeom prst="rect">
            <a:avLst/>
          </a:prstGeom>
        </p:spPr>
        <p:txBody>
          <a:bodyPr anchor="t" rtlCol="false" tIns="0" lIns="0" bIns="0" rIns="0">
            <a:spAutoFit/>
          </a:bodyPr>
          <a:lstStyle/>
          <a:p>
            <a:pPr algn="l" marL="0" indent="0" lvl="0">
              <a:lnSpc>
                <a:spcPts val="7699"/>
              </a:lnSpc>
              <a:spcBef>
                <a:spcPct val="0"/>
              </a:spcBef>
            </a:pPr>
            <a:r>
              <a:rPr lang="en-US" b="true" sz="5499">
                <a:solidFill>
                  <a:srgbClr val="04395B"/>
                </a:solidFill>
                <a:latin typeface="Montserrat Bold"/>
                <a:ea typeface="Montserrat Bold"/>
                <a:cs typeface="Montserrat Bold"/>
                <a:sym typeface="Montserrat Bold"/>
              </a:rPr>
              <a:t>Deployment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1157" y="-4261657"/>
            <a:ext cx="18810314" cy="18810314"/>
          </a:xfrm>
          <a:custGeom>
            <a:avLst/>
            <a:gdLst/>
            <a:ahLst/>
            <a:cxnLst/>
            <a:rect r="r" b="b" t="t" l="l"/>
            <a:pathLst>
              <a:path h="18810314" w="18810314">
                <a:moveTo>
                  <a:pt x="0" y="0"/>
                </a:moveTo>
                <a:lnTo>
                  <a:pt x="18810314" y="0"/>
                </a:lnTo>
                <a:lnTo>
                  <a:pt x="18810314" y="18810314"/>
                </a:lnTo>
                <a:lnTo>
                  <a:pt x="0" y="18810314"/>
                </a:lnTo>
                <a:lnTo>
                  <a:pt x="0" y="0"/>
                </a:lnTo>
                <a:close/>
              </a:path>
            </a:pathLst>
          </a:custGeom>
          <a:blipFill>
            <a:blip r:embed="rId2">
              <a:alphaModFix amt="20999"/>
            </a:blip>
            <a:stretch>
              <a:fillRect l="0" t="0" r="0" b="0"/>
            </a:stretch>
          </a:blipFill>
        </p:spPr>
      </p:sp>
      <p:grpSp>
        <p:nvGrpSpPr>
          <p:cNvPr name="Group 3" id="3"/>
          <p:cNvGrpSpPr/>
          <p:nvPr/>
        </p:nvGrpSpPr>
        <p:grpSpPr>
          <a:xfrm rot="0">
            <a:off x="116583" y="3427141"/>
            <a:ext cx="3447826" cy="12628961"/>
            <a:chOff x="0" y="0"/>
            <a:chExt cx="826553" cy="3027563"/>
          </a:xfrm>
        </p:grpSpPr>
        <p:sp>
          <p:nvSpPr>
            <p:cNvPr name="Freeform 4" id="4"/>
            <p:cNvSpPr/>
            <p:nvPr/>
          </p:nvSpPr>
          <p:spPr>
            <a:xfrm flipH="false" flipV="false" rot="0">
              <a:off x="0" y="0"/>
              <a:ext cx="826553" cy="3027563"/>
            </a:xfrm>
            <a:custGeom>
              <a:avLst/>
              <a:gdLst/>
              <a:ahLst/>
              <a:cxnLst/>
              <a:rect r="r" b="b" t="t" l="l"/>
              <a:pathLst>
                <a:path h="3027563" w="826553">
                  <a:moveTo>
                    <a:pt x="224545" y="0"/>
                  </a:moveTo>
                  <a:lnTo>
                    <a:pt x="602008" y="0"/>
                  </a:lnTo>
                  <a:cubicBezTo>
                    <a:pt x="661561" y="0"/>
                    <a:pt x="718675" y="23657"/>
                    <a:pt x="760786" y="65768"/>
                  </a:cubicBezTo>
                  <a:cubicBezTo>
                    <a:pt x="802896" y="107878"/>
                    <a:pt x="826553" y="164992"/>
                    <a:pt x="826553" y="224545"/>
                  </a:cubicBezTo>
                  <a:lnTo>
                    <a:pt x="826553" y="2803018"/>
                  </a:lnTo>
                  <a:cubicBezTo>
                    <a:pt x="826553" y="2862571"/>
                    <a:pt x="802896" y="2919685"/>
                    <a:pt x="760786" y="2961795"/>
                  </a:cubicBezTo>
                  <a:cubicBezTo>
                    <a:pt x="718675" y="3003905"/>
                    <a:pt x="661561" y="3027563"/>
                    <a:pt x="602008" y="3027563"/>
                  </a:cubicBezTo>
                  <a:lnTo>
                    <a:pt x="224545" y="3027563"/>
                  </a:lnTo>
                  <a:cubicBezTo>
                    <a:pt x="164992" y="3027563"/>
                    <a:pt x="107878" y="3003905"/>
                    <a:pt x="65768" y="2961795"/>
                  </a:cubicBezTo>
                  <a:cubicBezTo>
                    <a:pt x="23657" y="2919685"/>
                    <a:pt x="0" y="2862571"/>
                    <a:pt x="0" y="2803018"/>
                  </a:cubicBezTo>
                  <a:lnTo>
                    <a:pt x="0" y="224545"/>
                  </a:lnTo>
                  <a:cubicBezTo>
                    <a:pt x="0" y="164992"/>
                    <a:pt x="23657" y="107878"/>
                    <a:pt x="65768" y="65768"/>
                  </a:cubicBezTo>
                  <a:cubicBezTo>
                    <a:pt x="107878" y="23657"/>
                    <a:pt x="164992" y="0"/>
                    <a:pt x="224545" y="0"/>
                  </a:cubicBezTo>
                  <a:close/>
                </a:path>
              </a:pathLst>
            </a:custGeom>
            <a:solidFill>
              <a:srgbClr val="8A8B8D"/>
            </a:solidFill>
            <a:ln cap="rnd">
              <a:noFill/>
              <a:prstDash val="solid"/>
              <a:round/>
            </a:ln>
          </p:spPr>
        </p:sp>
        <p:sp>
          <p:nvSpPr>
            <p:cNvPr name="TextBox 5" id="5"/>
            <p:cNvSpPr txBox="true"/>
            <p:nvPr/>
          </p:nvSpPr>
          <p:spPr>
            <a:xfrm>
              <a:off x="0" y="-47625"/>
              <a:ext cx="826553" cy="30751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6" id="6"/>
          <p:cNvGrpSpPr>
            <a:grpSpLocks noChangeAspect="true"/>
          </p:cNvGrpSpPr>
          <p:nvPr/>
        </p:nvGrpSpPr>
        <p:grpSpPr>
          <a:xfrm rot="0">
            <a:off x="246828" y="4230518"/>
            <a:ext cx="3095834" cy="3083741"/>
            <a:chOff x="0" y="0"/>
            <a:chExt cx="6502400" cy="6477000"/>
          </a:xfrm>
        </p:grpSpPr>
        <p:sp>
          <p:nvSpPr>
            <p:cNvPr name="Freeform 7" id="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t="-5331" r="223" b="-5331"/>
              </a:stretch>
            </a:blipFill>
          </p:spPr>
        </p:sp>
        <p:sp>
          <p:nvSpPr>
            <p:cNvPr name="Freeform 8" id="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BFB"/>
            </a:solidFill>
          </p:spPr>
        </p:sp>
      </p:grpSp>
      <p:grpSp>
        <p:nvGrpSpPr>
          <p:cNvPr name="Group 9" id="9"/>
          <p:cNvGrpSpPr/>
          <p:nvPr/>
        </p:nvGrpSpPr>
        <p:grpSpPr>
          <a:xfrm rot="0">
            <a:off x="17259300" y="2066886"/>
            <a:ext cx="5754080" cy="8220114"/>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t="0" r="-201730" b="0"/>
              </a:stretch>
            </a:blipFill>
          </p:spPr>
        </p:sp>
      </p:grpSp>
      <p:sp>
        <p:nvSpPr>
          <p:cNvPr name="TextBox 11" id="11"/>
          <p:cNvSpPr txBox="true"/>
          <p:nvPr/>
        </p:nvSpPr>
        <p:spPr>
          <a:xfrm rot="0">
            <a:off x="5137069" y="7785403"/>
            <a:ext cx="2633068" cy="368307"/>
          </a:xfrm>
          <a:prstGeom prst="rect">
            <a:avLst/>
          </a:prstGeom>
        </p:spPr>
        <p:txBody>
          <a:bodyPr anchor="t" rtlCol="false" tIns="0" lIns="0" bIns="0" rIns="0">
            <a:spAutoFit/>
          </a:bodyPr>
          <a:lstStyle/>
          <a:p>
            <a:pPr algn="ctr">
              <a:lnSpc>
                <a:spcPts val="2818"/>
              </a:lnSpc>
            </a:pPr>
            <a:r>
              <a:rPr lang="en-US" b="true" sz="2349" spc="117">
                <a:solidFill>
                  <a:srgbClr val="17E3B2"/>
                </a:solidFill>
                <a:latin typeface="Almarai Bold"/>
                <a:ea typeface="Almarai Bold"/>
                <a:cs typeface="Almarai Bold"/>
                <a:sym typeface="Almarai Bold"/>
              </a:rPr>
              <a:t>FLUTTER</a:t>
            </a:r>
          </a:p>
        </p:txBody>
      </p:sp>
      <p:grpSp>
        <p:nvGrpSpPr>
          <p:cNvPr name="Group 12" id="12"/>
          <p:cNvGrpSpPr/>
          <p:nvPr/>
        </p:nvGrpSpPr>
        <p:grpSpPr>
          <a:xfrm rot="0">
            <a:off x="3780812" y="3427141"/>
            <a:ext cx="3447826" cy="12628961"/>
            <a:chOff x="0" y="0"/>
            <a:chExt cx="826553" cy="3027563"/>
          </a:xfrm>
        </p:grpSpPr>
        <p:sp>
          <p:nvSpPr>
            <p:cNvPr name="Freeform 13" id="13"/>
            <p:cNvSpPr/>
            <p:nvPr/>
          </p:nvSpPr>
          <p:spPr>
            <a:xfrm flipH="false" flipV="false" rot="0">
              <a:off x="0" y="0"/>
              <a:ext cx="826553" cy="3027563"/>
            </a:xfrm>
            <a:custGeom>
              <a:avLst/>
              <a:gdLst/>
              <a:ahLst/>
              <a:cxnLst/>
              <a:rect r="r" b="b" t="t" l="l"/>
              <a:pathLst>
                <a:path h="3027563" w="826553">
                  <a:moveTo>
                    <a:pt x="224545" y="0"/>
                  </a:moveTo>
                  <a:lnTo>
                    <a:pt x="602008" y="0"/>
                  </a:lnTo>
                  <a:cubicBezTo>
                    <a:pt x="661561" y="0"/>
                    <a:pt x="718675" y="23657"/>
                    <a:pt x="760786" y="65768"/>
                  </a:cubicBezTo>
                  <a:cubicBezTo>
                    <a:pt x="802896" y="107878"/>
                    <a:pt x="826553" y="164992"/>
                    <a:pt x="826553" y="224545"/>
                  </a:cubicBezTo>
                  <a:lnTo>
                    <a:pt x="826553" y="2803018"/>
                  </a:lnTo>
                  <a:cubicBezTo>
                    <a:pt x="826553" y="2862571"/>
                    <a:pt x="802896" y="2919685"/>
                    <a:pt x="760786" y="2961795"/>
                  </a:cubicBezTo>
                  <a:cubicBezTo>
                    <a:pt x="718675" y="3003905"/>
                    <a:pt x="661561" y="3027563"/>
                    <a:pt x="602008" y="3027563"/>
                  </a:cubicBezTo>
                  <a:lnTo>
                    <a:pt x="224545" y="3027563"/>
                  </a:lnTo>
                  <a:cubicBezTo>
                    <a:pt x="164992" y="3027563"/>
                    <a:pt x="107878" y="3003905"/>
                    <a:pt x="65768" y="2961795"/>
                  </a:cubicBezTo>
                  <a:cubicBezTo>
                    <a:pt x="23657" y="2919685"/>
                    <a:pt x="0" y="2862571"/>
                    <a:pt x="0" y="2803018"/>
                  </a:cubicBezTo>
                  <a:lnTo>
                    <a:pt x="0" y="224545"/>
                  </a:lnTo>
                  <a:cubicBezTo>
                    <a:pt x="0" y="164992"/>
                    <a:pt x="23657" y="107878"/>
                    <a:pt x="65768" y="65768"/>
                  </a:cubicBezTo>
                  <a:cubicBezTo>
                    <a:pt x="107878" y="23657"/>
                    <a:pt x="164992" y="0"/>
                    <a:pt x="224545" y="0"/>
                  </a:cubicBezTo>
                  <a:close/>
                </a:path>
              </a:pathLst>
            </a:custGeom>
            <a:solidFill>
              <a:srgbClr val="8A8B8D"/>
            </a:solidFill>
            <a:ln cap="rnd">
              <a:noFill/>
              <a:prstDash val="solid"/>
              <a:round/>
            </a:ln>
          </p:spPr>
        </p:sp>
        <p:sp>
          <p:nvSpPr>
            <p:cNvPr name="TextBox 14" id="14"/>
            <p:cNvSpPr txBox="true"/>
            <p:nvPr/>
          </p:nvSpPr>
          <p:spPr>
            <a:xfrm>
              <a:off x="0" y="-47625"/>
              <a:ext cx="826553" cy="30751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5" id="15"/>
          <p:cNvGrpSpPr/>
          <p:nvPr/>
        </p:nvGrpSpPr>
        <p:grpSpPr>
          <a:xfrm rot="0">
            <a:off x="7445041" y="3427141"/>
            <a:ext cx="3447826" cy="12628961"/>
            <a:chOff x="0" y="0"/>
            <a:chExt cx="826553" cy="3027563"/>
          </a:xfrm>
        </p:grpSpPr>
        <p:sp>
          <p:nvSpPr>
            <p:cNvPr name="Freeform 16" id="16"/>
            <p:cNvSpPr/>
            <p:nvPr/>
          </p:nvSpPr>
          <p:spPr>
            <a:xfrm flipH="false" flipV="false" rot="0">
              <a:off x="0" y="0"/>
              <a:ext cx="826553" cy="3027563"/>
            </a:xfrm>
            <a:custGeom>
              <a:avLst/>
              <a:gdLst/>
              <a:ahLst/>
              <a:cxnLst/>
              <a:rect r="r" b="b" t="t" l="l"/>
              <a:pathLst>
                <a:path h="3027563" w="826553">
                  <a:moveTo>
                    <a:pt x="224545" y="0"/>
                  </a:moveTo>
                  <a:lnTo>
                    <a:pt x="602008" y="0"/>
                  </a:lnTo>
                  <a:cubicBezTo>
                    <a:pt x="661561" y="0"/>
                    <a:pt x="718675" y="23657"/>
                    <a:pt x="760786" y="65768"/>
                  </a:cubicBezTo>
                  <a:cubicBezTo>
                    <a:pt x="802896" y="107878"/>
                    <a:pt x="826553" y="164992"/>
                    <a:pt x="826553" y="224545"/>
                  </a:cubicBezTo>
                  <a:lnTo>
                    <a:pt x="826553" y="2803018"/>
                  </a:lnTo>
                  <a:cubicBezTo>
                    <a:pt x="826553" y="2862571"/>
                    <a:pt x="802896" y="2919685"/>
                    <a:pt x="760786" y="2961795"/>
                  </a:cubicBezTo>
                  <a:cubicBezTo>
                    <a:pt x="718675" y="3003905"/>
                    <a:pt x="661561" y="3027563"/>
                    <a:pt x="602008" y="3027563"/>
                  </a:cubicBezTo>
                  <a:lnTo>
                    <a:pt x="224545" y="3027563"/>
                  </a:lnTo>
                  <a:cubicBezTo>
                    <a:pt x="164992" y="3027563"/>
                    <a:pt x="107878" y="3003905"/>
                    <a:pt x="65768" y="2961795"/>
                  </a:cubicBezTo>
                  <a:cubicBezTo>
                    <a:pt x="23657" y="2919685"/>
                    <a:pt x="0" y="2862571"/>
                    <a:pt x="0" y="2803018"/>
                  </a:cubicBezTo>
                  <a:lnTo>
                    <a:pt x="0" y="224545"/>
                  </a:lnTo>
                  <a:cubicBezTo>
                    <a:pt x="0" y="164992"/>
                    <a:pt x="23657" y="107878"/>
                    <a:pt x="65768" y="65768"/>
                  </a:cubicBezTo>
                  <a:cubicBezTo>
                    <a:pt x="107878" y="23657"/>
                    <a:pt x="164992" y="0"/>
                    <a:pt x="224545" y="0"/>
                  </a:cubicBezTo>
                  <a:close/>
                </a:path>
              </a:pathLst>
            </a:custGeom>
            <a:solidFill>
              <a:srgbClr val="8A8B8D"/>
            </a:solidFill>
            <a:ln cap="rnd">
              <a:noFill/>
              <a:prstDash val="solid"/>
              <a:round/>
            </a:ln>
          </p:spPr>
        </p:sp>
        <p:sp>
          <p:nvSpPr>
            <p:cNvPr name="TextBox 17" id="17"/>
            <p:cNvSpPr txBox="true"/>
            <p:nvPr/>
          </p:nvSpPr>
          <p:spPr>
            <a:xfrm>
              <a:off x="0" y="-47625"/>
              <a:ext cx="826553" cy="30751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8" id="18"/>
          <p:cNvGrpSpPr>
            <a:grpSpLocks noChangeAspect="true"/>
          </p:cNvGrpSpPr>
          <p:nvPr/>
        </p:nvGrpSpPr>
        <p:grpSpPr>
          <a:xfrm rot="0">
            <a:off x="7623643" y="4230518"/>
            <a:ext cx="3095834" cy="3083741"/>
            <a:chOff x="0" y="0"/>
            <a:chExt cx="6502400" cy="6477000"/>
          </a:xfrm>
        </p:grpSpPr>
        <p:sp>
          <p:nvSpPr>
            <p:cNvPr name="Freeform 19" id="1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4283" r="223" b="-49266"/>
              </a:stretch>
            </a:blipFill>
          </p:spPr>
        </p:sp>
        <p:sp>
          <p:nvSpPr>
            <p:cNvPr name="Freeform 20" id="2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BFB"/>
            </a:solidFill>
          </p:spPr>
        </p:sp>
      </p:grpSp>
      <p:grpSp>
        <p:nvGrpSpPr>
          <p:cNvPr name="Group 21" id="21"/>
          <p:cNvGrpSpPr/>
          <p:nvPr/>
        </p:nvGrpSpPr>
        <p:grpSpPr>
          <a:xfrm rot="0">
            <a:off x="11109270" y="3427141"/>
            <a:ext cx="3447826" cy="12628961"/>
            <a:chOff x="0" y="0"/>
            <a:chExt cx="826553" cy="3027563"/>
          </a:xfrm>
        </p:grpSpPr>
        <p:sp>
          <p:nvSpPr>
            <p:cNvPr name="Freeform 22" id="22"/>
            <p:cNvSpPr/>
            <p:nvPr/>
          </p:nvSpPr>
          <p:spPr>
            <a:xfrm flipH="false" flipV="false" rot="0">
              <a:off x="0" y="0"/>
              <a:ext cx="826553" cy="3027563"/>
            </a:xfrm>
            <a:custGeom>
              <a:avLst/>
              <a:gdLst/>
              <a:ahLst/>
              <a:cxnLst/>
              <a:rect r="r" b="b" t="t" l="l"/>
              <a:pathLst>
                <a:path h="3027563" w="826553">
                  <a:moveTo>
                    <a:pt x="224545" y="0"/>
                  </a:moveTo>
                  <a:lnTo>
                    <a:pt x="602008" y="0"/>
                  </a:lnTo>
                  <a:cubicBezTo>
                    <a:pt x="661561" y="0"/>
                    <a:pt x="718675" y="23657"/>
                    <a:pt x="760786" y="65768"/>
                  </a:cubicBezTo>
                  <a:cubicBezTo>
                    <a:pt x="802896" y="107878"/>
                    <a:pt x="826553" y="164992"/>
                    <a:pt x="826553" y="224545"/>
                  </a:cubicBezTo>
                  <a:lnTo>
                    <a:pt x="826553" y="2803018"/>
                  </a:lnTo>
                  <a:cubicBezTo>
                    <a:pt x="826553" y="2862571"/>
                    <a:pt x="802896" y="2919685"/>
                    <a:pt x="760786" y="2961795"/>
                  </a:cubicBezTo>
                  <a:cubicBezTo>
                    <a:pt x="718675" y="3003905"/>
                    <a:pt x="661561" y="3027563"/>
                    <a:pt x="602008" y="3027563"/>
                  </a:cubicBezTo>
                  <a:lnTo>
                    <a:pt x="224545" y="3027563"/>
                  </a:lnTo>
                  <a:cubicBezTo>
                    <a:pt x="164992" y="3027563"/>
                    <a:pt x="107878" y="3003905"/>
                    <a:pt x="65768" y="2961795"/>
                  </a:cubicBezTo>
                  <a:cubicBezTo>
                    <a:pt x="23657" y="2919685"/>
                    <a:pt x="0" y="2862571"/>
                    <a:pt x="0" y="2803018"/>
                  </a:cubicBezTo>
                  <a:lnTo>
                    <a:pt x="0" y="224545"/>
                  </a:lnTo>
                  <a:cubicBezTo>
                    <a:pt x="0" y="164992"/>
                    <a:pt x="23657" y="107878"/>
                    <a:pt x="65768" y="65768"/>
                  </a:cubicBezTo>
                  <a:cubicBezTo>
                    <a:pt x="107878" y="23657"/>
                    <a:pt x="164992" y="0"/>
                    <a:pt x="224545" y="0"/>
                  </a:cubicBezTo>
                  <a:close/>
                </a:path>
              </a:pathLst>
            </a:custGeom>
            <a:solidFill>
              <a:srgbClr val="8A8B8D"/>
            </a:solidFill>
            <a:ln cap="rnd">
              <a:noFill/>
              <a:prstDash val="solid"/>
              <a:round/>
            </a:ln>
          </p:spPr>
        </p:sp>
        <p:sp>
          <p:nvSpPr>
            <p:cNvPr name="TextBox 23" id="23"/>
            <p:cNvSpPr txBox="true"/>
            <p:nvPr/>
          </p:nvSpPr>
          <p:spPr>
            <a:xfrm>
              <a:off x="0" y="-47625"/>
              <a:ext cx="826553" cy="30751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24" id="24"/>
          <p:cNvGrpSpPr>
            <a:grpSpLocks noChangeAspect="true"/>
          </p:cNvGrpSpPr>
          <p:nvPr/>
        </p:nvGrpSpPr>
        <p:grpSpPr>
          <a:xfrm rot="0">
            <a:off x="11283392" y="4230518"/>
            <a:ext cx="3095834" cy="3083741"/>
            <a:chOff x="0" y="0"/>
            <a:chExt cx="6502400" cy="6477000"/>
          </a:xfrm>
        </p:grpSpPr>
        <p:sp>
          <p:nvSpPr>
            <p:cNvPr name="Freeform 25" id="2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16665" r="223" b="-16665"/>
              </a:stretch>
            </a:blipFill>
          </p:spPr>
        </p:sp>
        <p:sp>
          <p:nvSpPr>
            <p:cNvPr name="Freeform 26" id="2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name="Group 27" id="27"/>
          <p:cNvGrpSpPr/>
          <p:nvPr/>
        </p:nvGrpSpPr>
        <p:grpSpPr>
          <a:xfrm rot="0">
            <a:off x="14773499" y="3427141"/>
            <a:ext cx="3447826" cy="12628961"/>
            <a:chOff x="0" y="0"/>
            <a:chExt cx="826553" cy="3027563"/>
          </a:xfrm>
        </p:grpSpPr>
        <p:sp>
          <p:nvSpPr>
            <p:cNvPr name="Freeform 28" id="28"/>
            <p:cNvSpPr/>
            <p:nvPr/>
          </p:nvSpPr>
          <p:spPr>
            <a:xfrm flipH="false" flipV="false" rot="0">
              <a:off x="0" y="0"/>
              <a:ext cx="826553" cy="3027563"/>
            </a:xfrm>
            <a:custGeom>
              <a:avLst/>
              <a:gdLst/>
              <a:ahLst/>
              <a:cxnLst/>
              <a:rect r="r" b="b" t="t" l="l"/>
              <a:pathLst>
                <a:path h="3027563" w="826553">
                  <a:moveTo>
                    <a:pt x="224545" y="0"/>
                  </a:moveTo>
                  <a:lnTo>
                    <a:pt x="602008" y="0"/>
                  </a:lnTo>
                  <a:cubicBezTo>
                    <a:pt x="661561" y="0"/>
                    <a:pt x="718675" y="23657"/>
                    <a:pt x="760786" y="65768"/>
                  </a:cubicBezTo>
                  <a:cubicBezTo>
                    <a:pt x="802896" y="107878"/>
                    <a:pt x="826553" y="164992"/>
                    <a:pt x="826553" y="224545"/>
                  </a:cubicBezTo>
                  <a:lnTo>
                    <a:pt x="826553" y="2803018"/>
                  </a:lnTo>
                  <a:cubicBezTo>
                    <a:pt x="826553" y="2862571"/>
                    <a:pt x="802896" y="2919685"/>
                    <a:pt x="760786" y="2961795"/>
                  </a:cubicBezTo>
                  <a:cubicBezTo>
                    <a:pt x="718675" y="3003905"/>
                    <a:pt x="661561" y="3027563"/>
                    <a:pt x="602008" y="3027563"/>
                  </a:cubicBezTo>
                  <a:lnTo>
                    <a:pt x="224545" y="3027563"/>
                  </a:lnTo>
                  <a:cubicBezTo>
                    <a:pt x="164992" y="3027563"/>
                    <a:pt x="107878" y="3003905"/>
                    <a:pt x="65768" y="2961795"/>
                  </a:cubicBezTo>
                  <a:cubicBezTo>
                    <a:pt x="23657" y="2919685"/>
                    <a:pt x="0" y="2862571"/>
                    <a:pt x="0" y="2803018"/>
                  </a:cubicBezTo>
                  <a:lnTo>
                    <a:pt x="0" y="224545"/>
                  </a:lnTo>
                  <a:cubicBezTo>
                    <a:pt x="0" y="164992"/>
                    <a:pt x="23657" y="107878"/>
                    <a:pt x="65768" y="65768"/>
                  </a:cubicBezTo>
                  <a:cubicBezTo>
                    <a:pt x="107878" y="23657"/>
                    <a:pt x="164992" y="0"/>
                    <a:pt x="224545" y="0"/>
                  </a:cubicBezTo>
                  <a:close/>
                </a:path>
              </a:pathLst>
            </a:custGeom>
            <a:solidFill>
              <a:srgbClr val="8A8B8D"/>
            </a:solidFill>
            <a:ln cap="rnd">
              <a:noFill/>
              <a:prstDash val="solid"/>
              <a:round/>
            </a:ln>
          </p:spPr>
        </p:sp>
        <p:sp>
          <p:nvSpPr>
            <p:cNvPr name="TextBox 29" id="29"/>
            <p:cNvSpPr txBox="true"/>
            <p:nvPr/>
          </p:nvSpPr>
          <p:spPr>
            <a:xfrm>
              <a:off x="0" y="-47625"/>
              <a:ext cx="826553" cy="30751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30" id="30"/>
          <p:cNvGrpSpPr>
            <a:grpSpLocks noChangeAspect="true"/>
          </p:cNvGrpSpPr>
          <p:nvPr/>
        </p:nvGrpSpPr>
        <p:grpSpPr>
          <a:xfrm rot="0">
            <a:off x="14995246" y="4230518"/>
            <a:ext cx="3095834" cy="3083741"/>
            <a:chOff x="0" y="0"/>
            <a:chExt cx="6502400" cy="6477000"/>
          </a:xfrm>
        </p:grpSpPr>
        <p:sp>
          <p:nvSpPr>
            <p:cNvPr name="Freeform 31" id="3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8105" t="-45002" r="-35445" b="-47254"/>
              </a:stretch>
            </a:blipFill>
          </p:spPr>
        </p:sp>
        <p:sp>
          <p:nvSpPr>
            <p:cNvPr name="Freeform 32" id="3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BFB"/>
            </a:solidFill>
          </p:spPr>
        </p:sp>
      </p:grpSp>
      <p:grpSp>
        <p:nvGrpSpPr>
          <p:cNvPr name="Group 33" id="33"/>
          <p:cNvGrpSpPr>
            <a:grpSpLocks noChangeAspect="true"/>
          </p:cNvGrpSpPr>
          <p:nvPr/>
        </p:nvGrpSpPr>
        <p:grpSpPr>
          <a:xfrm rot="0">
            <a:off x="3956808" y="4230518"/>
            <a:ext cx="3095834" cy="3083741"/>
            <a:chOff x="0" y="0"/>
            <a:chExt cx="6502400" cy="6477000"/>
          </a:xfrm>
        </p:grpSpPr>
        <p:sp>
          <p:nvSpPr>
            <p:cNvPr name="Freeform 34" id="3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23" t="-17586" r="223" b="-83876"/>
              </a:stretch>
            </a:blipFill>
          </p:spPr>
        </p:sp>
        <p:sp>
          <p:nvSpPr>
            <p:cNvPr name="Freeform 35" id="3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BFB"/>
            </a:solidFill>
          </p:spPr>
        </p:sp>
      </p:grpSp>
      <p:sp>
        <p:nvSpPr>
          <p:cNvPr name="TextBox 36" id="36"/>
          <p:cNvSpPr txBox="true"/>
          <p:nvPr/>
        </p:nvSpPr>
        <p:spPr>
          <a:xfrm rot="0">
            <a:off x="278574" y="7794928"/>
            <a:ext cx="3123845" cy="1053465"/>
          </a:xfrm>
          <a:prstGeom prst="rect">
            <a:avLst/>
          </a:prstGeom>
        </p:spPr>
        <p:txBody>
          <a:bodyPr anchor="t" rtlCol="false" tIns="0" lIns="0" bIns="0" rIns="0">
            <a:spAutoFit/>
          </a:bodyPr>
          <a:lstStyle/>
          <a:p>
            <a:pPr algn="ctr">
              <a:lnSpc>
                <a:spcPts val="4118"/>
              </a:lnSpc>
            </a:pPr>
            <a:r>
              <a:rPr lang="en-US" b="true" sz="3432" spc="171">
                <a:solidFill>
                  <a:srgbClr val="FFFBFB"/>
                </a:solidFill>
                <a:latin typeface="Almarai Bold"/>
                <a:ea typeface="Almarai Bold"/>
                <a:cs typeface="Almarai Bold"/>
                <a:sym typeface="Almarai Bold"/>
              </a:rPr>
              <a:t>IBRAHIM MAGDY</a:t>
            </a:r>
          </a:p>
        </p:txBody>
      </p:sp>
      <p:sp>
        <p:nvSpPr>
          <p:cNvPr name="TextBox 37" id="37"/>
          <p:cNvSpPr txBox="true"/>
          <p:nvPr/>
        </p:nvSpPr>
        <p:spPr>
          <a:xfrm rot="0">
            <a:off x="4628141" y="1009650"/>
            <a:ext cx="9031717" cy="1291590"/>
          </a:xfrm>
          <a:prstGeom prst="rect">
            <a:avLst/>
          </a:prstGeom>
        </p:spPr>
        <p:txBody>
          <a:bodyPr anchor="t" rtlCol="false" tIns="0" lIns="0" bIns="0" rIns="0">
            <a:spAutoFit/>
          </a:bodyPr>
          <a:lstStyle/>
          <a:p>
            <a:pPr algn="ctr" marL="0" indent="0" lvl="0">
              <a:lnSpc>
                <a:spcPts val="9931"/>
              </a:lnSpc>
              <a:spcBef>
                <a:spcPct val="0"/>
              </a:spcBef>
            </a:pPr>
            <a:r>
              <a:rPr lang="en-US" b="true" sz="8276">
                <a:solidFill>
                  <a:srgbClr val="2D373D"/>
                </a:solidFill>
                <a:latin typeface="Almarai Bold"/>
                <a:ea typeface="Almarai Bold"/>
                <a:cs typeface="Almarai Bold"/>
                <a:sym typeface="Almarai Bold"/>
              </a:rPr>
              <a:t>MEET OUR TEAM</a:t>
            </a:r>
          </a:p>
        </p:txBody>
      </p:sp>
      <p:sp>
        <p:nvSpPr>
          <p:cNvPr name="TextBox 38" id="38"/>
          <p:cNvSpPr txBox="true"/>
          <p:nvPr/>
        </p:nvSpPr>
        <p:spPr>
          <a:xfrm rot="0">
            <a:off x="3928798" y="7779688"/>
            <a:ext cx="3123845" cy="1053465"/>
          </a:xfrm>
          <a:prstGeom prst="rect">
            <a:avLst/>
          </a:prstGeom>
        </p:spPr>
        <p:txBody>
          <a:bodyPr anchor="t" rtlCol="false" tIns="0" lIns="0" bIns="0" rIns="0">
            <a:spAutoFit/>
          </a:bodyPr>
          <a:lstStyle/>
          <a:p>
            <a:pPr algn="ctr">
              <a:lnSpc>
                <a:spcPts val="4118"/>
              </a:lnSpc>
            </a:pPr>
            <a:r>
              <a:rPr lang="en-US" b="true" sz="3432" spc="171">
                <a:solidFill>
                  <a:srgbClr val="FFFBFB"/>
                </a:solidFill>
                <a:latin typeface="Almarai Bold"/>
                <a:ea typeface="Almarai Bold"/>
                <a:cs typeface="Almarai Bold"/>
                <a:sym typeface="Almarai Bold"/>
              </a:rPr>
              <a:t>MOSTAFA NAFEA</a:t>
            </a:r>
          </a:p>
        </p:txBody>
      </p:sp>
      <p:sp>
        <p:nvSpPr>
          <p:cNvPr name="TextBox 39" id="39"/>
          <p:cNvSpPr txBox="true"/>
          <p:nvPr/>
        </p:nvSpPr>
        <p:spPr>
          <a:xfrm rot="0">
            <a:off x="7609638" y="7779688"/>
            <a:ext cx="3123845" cy="1053465"/>
          </a:xfrm>
          <a:prstGeom prst="rect">
            <a:avLst/>
          </a:prstGeom>
        </p:spPr>
        <p:txBody>
          <a:bodyPr anchor="t" rtlCol="false" tIns="0" lIns="0" bIns="0" rIns="0">
            <a:spAutoFit/>
          </a:bodyPr>
          <a:lstStyle/>
          <a:p>
            <a:pPr algn="ctr">
              <a:lnSpc>
                <a:spcPts val="4118"/>
              </a:lnSpc>
            </a:pPr>
            <a:r>
              <a:rPr lang="en-US" b="true" sz="3432" spc="171">
                <a:solidFill>
                  <a:srgbClr val="FFFBFB"/>
                </a:solidFill>
                <a:latin typeface="Almarai Bold"/>
                <a:ea typeface="Almarai Bold"/>
                <a:cs typeface="Almarai Bold"/>
                <a:sym typeface="Almarai Bold"/>
              </a:rPr>
              <a:t>MAHMOUD OSAMA</a:t>
            </a:r>
          </a:p>
        </p:txBody>
      </p:sp>
      <p:sp>
        <p:nvSpPr>
          <p:cNvPr name="TextBox 40" id="40"/>
          <p:cNvSpPr txBox="true"/>
          <p:nvPr/>
        </p:nvSpPr>
        <p:spPr>
          <a:xfrm rot="0">
            <a:off x="11283392" y="7779688"/>
            <a:ext cx="3123845" cy="1053465"/>
          </a:xfrm>
          <a:prstGeom prst="rect">
            <a:avLst/>
          </a:prstGeom>
        </p:spPr>
        <p:txBody>
          <a:bodyPr anchor="t" rtlCol="false" tIns="0" lIns="0" bIns="0" rIns="0">
            <a:spAutoFit/>
          </a:bodyPr>
          <a:lstStyle/>
          <a:p>
            <a:pPr algn="ctr">
              <a:lnSpc>
                <a:spcPts val="4118"/>
              </a:lnSpc>
            </a:pPr>
            <a:r>
              <a:rPr lang="en-US" b="true" sz="3432" spc="171">
                <a:solidFill>
                  <a:srgbClr val="FFFBFB"/>
                </a:solidFill>
                <a:latin typeface="Almarai Bold"/>
                <a:ea typeface="Almarai Bold"/>
                <a:cs typeface="Almarai Bold"/>
                <a:sym typeface="Almarai Bold"/>
              </a:rPr>
              <a:t>IBRAHIM HEGY</a:t>
            </a:r>
          </a:p>
        </p:txBody>
      </p:sp>
      <p:sp>
        <p:nvSpPr>
          <p:cNvPr name="TextBox 41" id="41"/>
          <p:cNvSpPr txBox="true"/>
          <p:nvPr/>
        </p:nvSpPr>
        <p:spPr>
          <a:xfrm rot="0">
            <a:off x="14928571" y="7794928"/>
            <a:ext cx="3123845" cy="1053465"/>
          </a:xfrm>
          <a:prstGeom prst="rect">
            <a:avLst/>
          </a:prstGeom>
        </p:spPr>
        <p:txBody>
          <a:bodyPr anchor="t" rtlCol="false" tIns="0" lIns="0" bIns="0" rIns="0">
            <a:spAutoFit/>
          </a:bodyPr>
          <a:lstStyle/>
          <a:p>
            <a:pPr algn="ctr">
              <a:lnSpc>
                <a:spcPts val="4118"/>
              </a:lnSpc>
            </a:pPr>
            <a:r>
              <a:rPr lang="en-US" b="true" sz="3432" spc="171">
                <a:solidFill>
                  <a:srgbClr val="FFFBFB"/>
                </a:solidFill>
                <a:latin typeface="Almarai Bold"/>
                <a:ea typeface="Almarai Bold"/>
                <a:cs typeface="Almarai Bold"/>
                <a:sym typeface="Almarai Bold"/>
              </a:rPr>
              <a:t>TASNEEM GAMAL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TextBox 3" id="3"/>
          <p:cNvSpPr txBox="true"/>
          <p:nvPr/>
        </p:nvSpPr>
        <p:spPr>
          <a:xfrm rot="0">
            <a:off x="4366892" y="4003956"/>
            <a:ext cx="9554216" cy="2040962"/>
          </a:xfrm>
          <a:prstGeom prst="rect">
            <a:avLst/>
          </a:prstGeom>
        </p:spPr>
        <p:txBody>
          <a:bodyPr anchor="t" rtlCol="false" tIns="0" lIns="0" bIns="0" rIns="0">
            <a:spAutoFit/>
          </a:bodyPr>
          <a:lstStyle/>
          <a:p>
            <a:pPr algn="l" marL="0" indent="0" lvl="0">
              <a:lnSpc>
                <a:spcPts val="16630"/>
              </a:lnSpc>
              <a:spcBef>
                <a:spcPct val="0"/>
              </a:spcBef>
            </a:pPr>
            <a:r>
              <a:rPr lang="en-US" b="true" sz="11879">
                <a:solidFill>
                  <a:srgbClr val="04395B"/>
                </a:solidFill>
                <a:latin typeface="Montserrat Bold"/>
                <a:ea typeface="Montserrat Bold"/>
                <a:cs typeface="Montserrat Bold"/>
                <a:sym typeface="Montserrat Bold"/>
              </a:rPr>
              <a:t>THANK YOU</a:t>
            </a:r>
          </a:p>
        </p:txBody>
      </p:sp>
      <p:sp>
        <p:nvSpPr>
          <p:cNvPr name="Freeform 4" id="4"/>
          <p:cNvSpPr/>
          <p:nvPr/>
        </p:nvSpPr>
        <p:spPr>
          <a:xfrm flipH="false" flipV="false" rot="0">
            <a:off x="17025371" y="7171989"/>
            <a:ext cx="2055033" cy="1124663"/>
          </a:xfrm>
          <a:custGeom>
            <a:avLst/>
            <a:gdLst/>
            <a:ahLst/>
            <a:cxnLst/>
            <a:rect r="r" b="b" t="t" l="l"/>
            <a:pathLst>
              <a:path h="1124663" w="2055033">
                <a:moveTo>
                  <a:pt x="0" y="0"/>
                </a:moveTo>
                <a:lnTo>
                  <a:pt x="2055033" y="0"/>
                </a:lnTo>
                <a:lnTo>
                  <a:pt x="2055033" y="1124663"/>
                </a:lnTo>
                <a:lnTo>
                  <a:pt x="0" y="1124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92404" y="2348127"/>
            <a:ext cx="2055033" cy="1124663"/>
          </a:xfrm>
          <a:custGeom>
            <a:avLst/>
            <a:gdLst/>
            <a:ahLst/>
            <a:cxnLst/>
            <a:rect r="r" b="b" t="t" l="l"/>
            <a:pathLst>
              <a:path h="1124663" w="2055033">
                <a:moveTo>
                  <a:pt x="0" y="0"/>
                </a:moveTo>
                <a:lnTo>
                  <a:pt x="2055033" y="0"/>
                </a:lnTo>
                <a:lnTo>
                  <a:pt x="2055033" y="1124664"/>
                </a:lnTo>
                <a:lnTo>
                  <a:pt x="0" y="112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843175" y="-1204341"/>
            <a:ext cx="3384423" cy="8229600"/>
          </a:xfrm>
          <a:custGeom>
            <a:avLst/>
            <a:gdLst/>
            <a:ahLst/>
            <a:cxnLst/>
            <a:rect r="r" b="b" t="t" l="l"/>
            <a:pathLst>
              <a:path h="8229600" w="3384423">
                <a:moveTo>
                  <a:pt x="0" y="0"/>
                </a:moveTo>
                <a:lnTo>
                  <a:pt x="3384423" y="0"/>
                </a:lnTo>
                <a:lnTo>
                  <a:pt x="3384423" y="8229600"/>
                </a:lnTo>
                <a:lnTo>
                  <a:pt x="0" y="8229600"/>
                </a:lnTo>
                <a:lnTo>
                  <a:pt x="0" y="0"/>
                </a:lnTo>
                <a:close/>
              </a:path>
            </a:pathLst>
          </a:custGeom>
          <a:blipFill>
            <a:blip r:embed="rId5"/>
            <a:stretch>
              <a:fillRect l="0" t="0" r="0" b="0"/>
            </a:stretch>
          </a:blipFill>
        </p:spPr>
      </p:sp>
      <p:sp>
        <p:nvSpPr>
          <p:cNvPr name="TextBox 7" id="7"/>
          <p:cNvSpPr txBox="true"/>
          <p:nvPr/>
        </p:nvSpPr>
        <p:spPr>
          <a:xfrm rot="0">
            <a:off x="4366892" y="6549054"/>
            <a:ext cx="6773498" cy="622935"/>
          </a:xfrm>
          <a:prstGeom prst="rect">
            <a:avLst/>
          </a:prstGeom>
        </p:spPr>
        <p:txBody>
          <a:bodyPr anchor="t" rtlCol="false" tIns="0" lIns="0" bIns="0" rIns="0">
            <a:spAutoFit/>
          </a:bodyPr>
          <a:lstStyle/>
          <a:p>
            <a:pPr algn="l">
              <a:lnSpc>
                <a:spcPts val="4770"/>
              </a:lnSpc>
            </a:pPr>
            <a:r>
              <a:rPr lang="en-US" sz="4500">
                <a:solidFill>
                  <a:srgbClr val="193378"/>
                </a:solidFill>
                <a:latin typeface="Montserrat Classic"/>
                <a:ea typeface="Montserrat Classic"/>
                <a:cs typeface="Montserrat Classic"/>
                <a:sym typeface="Montserrat Classic"/>
              </a:rPr>
              <a:t>For Your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449337" y="0"/>
            <a:ext cx="4994253" cy="10997737"/>
            <a:chOff x="0" y="0"/>
            <a:chExt cx="1315359" cy="2896523"/>
          </a:xfrm>
        </p:grpSpPr>
        <p:sp>
          <p:nvSpPr>
            <p:cNvPr name="Freeform 4" id="4"/>
            <p:cNvSpPr/>
            <p:nvPr/>
          </p:nvSpPr>
          <p:spPr>
            <a:xfrm flipH="false" flipV="false" rot="0">
              <a:off x="0" y="0"/>
              <a:ext cx="1315359" cy="2896523"/>
            </a:xfrm>
            <a:custGeom>
              <a:avLst/>
              <a:gdLst/>
              <a:ahLst/>
              <a:cxnLst/>
              <a:rect r="r" b="b" t="t" l="l"/>
              <a:pathLst>
                <a:path h="2896523" w="1315359">
                  <a:moveTo>
                    <a:pt x="83709" y="0"/>
                  </a:moveTo>
                  <a:lnTo>
                    <a:pt x="1231650" y="0"/>
                  </a:lnTo>
                  <a:cubicBezTo>
                    <a:pt x="1253851" y="0"/>
                    <a:pt x="1275143" y="8819"/>
                    <a:pt x="1290841" y="24518"/>
                  </a:cubicBezTo>
                  <a:cubicBezTo>
                    <a:pt x="1306539" y="40216"/>
                    <a:pt x="1315359" y="61508"/>
                    <a:pt x="1315359" y="83709"/>
                  </a:cubicBezTo>
                  <a:lnTo>
                    <a:pt x="1315359" y="2812814"/>
                  </a:lnTo>
                  <a:cubicBezTo>
                    <a:pt x="1315359" y="2835015"/>
                    <a:pt x="1306539" y="2856307"/>
                    <a:pt x="1290841" y="2872006"/>
                  </a:cubicBezTo>
                  <a:cubicBezTo>
                    <a:pt x="1275143" y="2887704"/>
                    <a:pt x="1253851" y="2896523"/>
                    <a:pt x="1231650" y="2896523"/>
                  </a:cubicBezTo>
                  <a:lnTo>
                    <a:pt x="83709" y="2896523"/>
                  </a:lnTo>
                  <a:cubicBezTo>
                    <a:pt x="61508" y="2896523"/>
                    <a:pt x="40216" y="2887704"/>
                    <a:pt x="24518" y="2872006"/>
                  </a:cubicBezTo>
                  <a:cubicBezTo>
                    <a:pt x="8819" y="2856307"/>
                    <a:pt x="0" y="2835015"/>
                    <a:pt x="0" y="2812814"/>
                  </a:cubicBezTo>
                  <a:lnTo>
                    <a:pt x="0" y="83709"/>
                  </a:lnTo>
                  <a:cubicBezTo>
                    <a:pt x="0" y="61508"/>
                    <a:pt x="8819" y="40216"/>
                    <a:pt x="24518" y="24518"/>
                  </a:cubicBezTo>
                  <a:cubicBezTo>
                    <a:pt x="40216" y="8819"/>
                    <a:pt x="61508" y="0"/>
                    <a:pt x="83709" y="0"/>
                  </a:cubicBezTo>
                  <a:close/>
                </a:path>
              </a:pathLst>
            </a:custGeom>
            <a:solidFill>
              <a:srgbClr val="8A8B8D"/>
            </a:solidFill>
          </p:spPr>
        </p:sp>
        <p:sp>
          <p:nvSpPr>
            <p:cNvPr name="TextBox 5" id="5"/>
            <p:cNvSpPr txBox="true"/>
            <p:nvPr/>
          </p:nvSpPr>
          <p:spPr>
            <a:xfrm>
              <a:off x="0" y="9525"/>
              <a:ext cx="1315359" cy="2886998"/>
            </a:xfrm>
            <a:prstGeom prst="rect">
              <a:avLst/>
            </a:prstGeom>
          </p:spPr>
          <p:txBody>
            <a:bodyPr anchor="ctr" rtlCol="false" tIns="50800" lIns="50800" bIns="50800" rIns="50800"/>
            <a:lstStyle/>
            <a:p>
              <a:pPr algn="ctr">
                <a:lnSpc>
                  <a:spcPts val="2220"/>
                </a:lnSpc>
              </a:pPr>
            </a:p>
          </p:txBody>
        </p:sp>
      </p:grpSp>
      <p:grpSp>
        <p:nvGrpSpPr>
          <p:cNvPr name="Group 6" id="6"/>
          <p:cNvGrpSpPr/>
          <p:nvPr/>
        </p:nvGrpSpPr>
        <p:grpSpPr>
          <a:xfrm rot="0">
            <a:off x="6035602" y="2263017"/>
            <a:ext cx="3471740" cy="1355758"/>
            <a:chOff x="0" y="0"/>
            <a:chExt cx="914368" cy="357072"/>
          </a:xfrm>
        </p:grpSpPr>
        <p:sp>
          <p:nvSpPr>
            <p:cNvPr name="Freeform 7" id="7"/>
            <p:cNvSpPr/>
            <p:nvPr/>
          </p:nvSpPr>
          <p:spPr>
            <a:xfrm flipH="false" flipV="false" rot="0">
              <a:off x="0" y="0"/>
              <a:ext cx="914368" cy="357072"/>
            </a:xfrm>
            <a:custGeom>
              <a:avLst/>
              <a:gdLst/>
              <a:ahLst/>
              <a:cxnLst/>
              <a:rect r="r" b="b" t="t" l="l"/>
              <a:pathLst>
                <a:path h="357072" w="914368">
                  <a:moveTo>
                    <a:pt x="44600" y="0"/>
                  </a:moveTo>
                  <a:lnTo>
                    <a:pt x="869768" y="0"/>
                  </a:lnTo>
                  <a:cubicBezTo>
                    <a:pt x="881597" y="0"/>
                    <a:pt x="892941" y="4699"/>
                    <a:pt x="901305" y="13063"/>
                  </a:cubicBezTo>
                  <a:cubicBezTo>
                    <a:pt x="909669" y="21427"/>
                    <a:pt x="914368" y="32771"/>
                    <a:pt x="914368" y="44600"/>
                  </a:cubicBezTo>
                  <a:lnTo>
                    <a:pt x="914368" y="312472"/>
                  </a:lnTo>
                  <a:cubicBezTo>
                    <a:pt x="914368" y="324301"/>
                    <a:pt x="909669" y="335645"/>
                    <a:pt x="901305" y="344009"/>
                  </a:cubicBezTo>
                  <a:cubicBezTo>
                    <a:pt x="892941" y="352373"/>
                    <a:pt x="881597" y="357072"/>
                    <a:pt x="869768" y="357072"/>
                  </a:cubicBezTo>
                  <a:lnTo>
                    <a:pt x="44600" y="357072"/>
                  </a:lnTo>
                  <a:cubicBezTo>
                    <a:pt x="32771" y="357072"/>
                    <a:pt x="21427" y="352373"/>
                    <a:pt x="13063" y="344009"/>
                  </a:cubicBezTo>
                  <a:cubicBezTo>
                    <a:pt x="4699" y="335645"/>
                    <a:pt x="0" y="324301"/>
                    <a:pt x="0" y="312472"/>
                  </a:cubicBezTo>
                  <a:lnTo>
                    <a:pt x="0" y="44600"/>
                  </a:lnTo>
                  <a:cubicBezTo>
                    <a:pt x="0" y="32771"/>
                    <a:pt x="4699" y="21427"/>
                    <a:pt x="13063" y="13063"/>
                  </a:cubicBezTo>
                  <a:cubicBezTo>
                    <a:pt x="21427" y="4699"/>
                    <a:pt x="32771" y="0"/>
                    <a:pt x="44600" y="0"/>
                  </a:cubicBezTo>
                  <a:close/>
                </a:path>
              </a:pathLst>
            </a:custGeom>
            <a:solidFill>
              <a:srgbClr val="BFBFC1"/>
            </a:solidFill>
          </p:spPr>
        </p:sp>
        <p:sp>
          <p:nvSpPr>
            <p:cNvPr name="TextBox 8" id="8"/>
            <p:cNvSpPr txBox="true"/>
            <p:nvPr/>
          </p:nvSpPr>
          <p:spPr>
            <a:xfrm>
              <a:off x="0" y="9525"/>
              <a:ext cx="914368" cy="347547"/>
            </a:xfrm>
            <a:prstGeom prst="rect">
              <a:avLst/>
            </a:prstGeom>
          </p:spPr>
          <p:txBody>
            <a:bodyPr anchor="ctr" rtlCol="false" tIns="50800" lIns="50800" bIns="50800" rIns="50800"/>
            <a:lstStyle/>
            <a:p>
              <a:pPr algn="ctr">
                <a:lnSpc>
                  <a:spcPts val="2220"/>
                </a:lnSpc>
              </a:pPr>
              <a:r>
                <a:rPr lang="en-US" sz="2000">
                  <a:solidFill>
                    <a:srgbClr val="04395B"/>
                  </a:solidFill>
                  <a:latin typeface="Montserrat Classic"/>
                  <a:ea typeface="Montserrat Classic"/>
                  <a:cs typeface="Montserrat Classic"/>
                  <a:sym typeface="Montserrat Classic"/>
                </a:rPr>
                <a:t>1- Problem Definition</a:t>
              </a:r>
            </a:p>
          </p:txBody>
        </p:sp>
      </p:grpSp>
      <p:grpSp>
        <p:nvGrpSpPr>
          <p:cNvPr name="Group 9" id="9"/>
          <p:cNvGrpSpPr/>
          <p:nvPr/>
        </p:nvGrpSpPr>
        <p:grpSpPr>
          <a:xfrm rot="0">
            <a:off x="12371435" y="2263017"/>
            <a:ext cx="3471740" cy="1355758"/>
            <a:chOff x="0" y="0"/>
            <a:chExt cx="914368" cy="357072"/>
          </a:xfrm>
        </p:grpSpPr>
        <p:sp>
          <p:nvSpPr>
            <p:cNvPr name="Freeform 10" id="10"/>
            <p:cNvSpPr/>
            <p:nvPr/>
          </p:nvSpPr>
          <p:spPr>
            <a:xfrm flipH="false" flipV="false" rot="0">
              <a:off x="0" y="0"/>
              <a:ext cx="914368" cy="357072"/>
            </a:xfrm>
            <a:custGeom>
              <a:avLst/>
              <a:gdLst/>
              <a:ahLst/>
              <a:cxnLst/>
              <a:rect r="r" b="b" t="t" l="l"/>
              <a:pathLst>
                <a:path h="357072" w="914368">
                  <a:moveTo>
                    <a:pt x="44600" y="0"/>
                  </a:moveTo>
                  <a:lnTo>
                    <a:pt x="869768" y="0"/>
                  </a:lnTo>
                  <a:cubicBezTo>
                    <a:pt x="881597" y="0"/>
                    <a:pt x="892941" y="4699"/>
                    <a:pt x="901305" y="13063"/>
                  </a:cubicBezTo>
                  <a:cubicBezTo>
                    <a:pt x="909669" y="21427"/>
                    <a:pt x="914368" y="32771"/>
                    <a:pt x="914368" y="44600"/>
                  </a:cubicBezTo>
                  <a:lnTo>
                    <a:pt x="914368" y="312472"/>
                  </a:lnTo>
                  <a:cubicBezTo>
                    <a:pt x="914368" y="324301"/>
                    <a:pt x="909669" y="335645"/>
                    <a:pt x="901305" y="344009"/>
                  </a:cubicBezTo>
                  <a:cubicBezTo>
                    <a:pt x="892941" y="352373"/>
                    <a:pt x="881597" y="357072"/>
                    <a:pt x="869768" y="357072"/>
                  </a:cubicBezTo>
                  <a:lnTo>
                    <a:pt x="44600" y="357072"/>
                  </a:lnTo>
                  <a:cubicBezTo>
                    <a:pt x="32771" y="357072"/>
                    <a:pt x="21427" y="352373"/>
                    <a:pt x="13063" y="344009"/>
                  </a:cubicBezTo>
                  <a:cubicBezTo>
                    <a:pt x="4699" y="335645"/>
                    <a:pt x="0" y="324301"/>
                    <a:pt x="0" y="312472"/>
                  </a:cubicBezTo>
                  <a:lnTo>
                    <a:pt x="0" y="44600"/>
                  </a:lnTo>
                  <a:cubicBezTo>
                    <a:pt x="0" y="32771"/>
                    <a:pt x="4699" y="21427"/>
                    <a:pt x="13063" y="13063"/>
                  </a:cubicBezTo>
                  <a:cubicBezTo>
                    <a:pt x="21427" y="4699"/>
                    <a:pt x="32771" y="0"/>
                    <a:pt x="44600" y="0"/>
                  </a:cubicBezTo>
                  <a:close/>
                </a:path>
              </a:pathLst>
            </a:custGeom>
            <a:solidFill>
              <a:srgbClr val="BFBFC1"/>
            </a:solidFill>
          </p:spPr>
        </p:sp>
        <p:sp>
          <p:nvSpPr>
            <p:cNvPr name="TextBox 11" id="11"/>
            <p:cNvSpPr txBox="true"/>
            <p:nvPr/>
          </p:nvSpPr>
          <p:spPr>
            <a:xfrm>
              <a:off x="0" y="9525"/>
              <a:ext cx="914368" cy="347547"/>
            </a:xfrm>
            <a:prstGeom prst="rect">
              <a:avLst/>
            </a:prstGeom>
          </p:spPr>
          <p:txBody>
            <a:bodyPr anchor="ctr" rtlCol="false" tIns="50800" lIns="50800" bIns="50800" rIns="50800"/>
            <a:lstStyle/>
            <a:p>
              <a:pPr algn="ctr">
                <a:lnSpc>
                  <a:spcPts val="2220"/>
                </a:lnSpc>
              </a:pPr>
              <a:r>
                <a:rPr lang="en-US" sz="2000">
                  <a:solidFill>
                    <a:srgbClr val="04395B"/>
                  </a:solidFill>
                  <a:latin typeface="Montserrat Classic"/>
                  <a:ea typeface="Montserrat Classic"/>
                  <a:cs typeface="Montserrat Classic"/>
                  <a:sym typeface="Montserrat Classic"/>
                </a:rPr>
                <a:t>2- Dataset Exploring</a:t>
              </a:r>
            </a:p>
          </p:txBody>
        </p:sp>
      </p:grpSp>
      <p:grpSp>
        <p:nvGrpSpPr>
          <p:cNvPr name="Group 12" id="12"/>
          <p:cNvGrpSpPr/>
          <p:nvPr/>
        </p:nvGrpSpPr>
        <p:grpSpPr>
          <a:xfrm rot="0">
            <a:off x="6035602" y="5226701"/>
            <a:ext cx="3471740" cy="1355758"/>
            <a:chOff x="0" y="0"/>
            <a:chExt cx="914368" cy="357072"/>
          </a:xfrm>
        </p:grpSpPr>
        <p:sp>
          <p:nvSpPr>
            <p:cNvPr name="Freeform 13" id="13"/>
            <p:cNvSpPr/>
            <p:nvPr/>
          </p:nvSpPr>
          <p:spPr>
            <a:xfrm flipH="false" flipV="false" rot="0">
              <a:off x="0" y="0"/>
              <a:ext cx="914368" cy="357072"/>
            </a:xfrm>
            <a:custGeom>
              <a:avLst/>
              <a:gdLst/>
              <a:ahLst/>
              <a:cxnLst/>
              <a:rect r="r" b="b" t="t" l="l"/>
              <a:pathLst>
                <a:path h="357072" w="914368">
                  <a:moveTo>
                    <a:pt x="44600" y="0"/>
                  </a:moveTo>
                  <a:lnTo>
                    <a:pt x="869768" y="0"/>
                  </a:lnTo>
                  <a:cubicBezTo>
                    <a:pt x="881597" y="0"/>
                    <a:pt x="892941" y="4699"/>
                    <a:pt x="901305" y="13063"/>
                  </a:cubicBezTo>
                  <a:cubicBezTo>
                    <a:pt x="909669" y="21427"/>
                    <a:pt x="914368" y="32771"/>
                    <a:pt x="914368" y="44600"/>
                  </a:cubicBezTo>
                  <a:lnTo>
                    <a:pt x="914368" y="312472"/>
                  </a:lnTo>
                  <a:cubicBezTo>
                    <a:pt x="914368" y="324301"/>
                    <a:pt x="909669" y="335645"/>
                    <a:pt x="901305" y="344009"/>
                  </a:cubicBezTo>
                  <a:cubicBezTo>
                    <a:pt x="892941" y="352373"/>
                    <a:pt x="881597" y="357072"/>
                    <a:pt x="869768" y="357072"/>
                  </a:cubicBezTo>
                  <a:lnTo>
                    <a:pt x="44600" y="357072"/>
                  </a:lnTo>
                  <a:cubicBezTo>
                    <a:pt x="32771" y="357072"/>
                    <a:pt x="21427" y="352373"/>
                    <a:pt x="13063" y="344009"/>
                  </a:cubicBezTo>
                  <a:cubicBezTo>
                    <a:pt x="4699" y="335645"/>
                    <a:pt x="0" y="324301"/>
                    <a:pt x="0" y="312472"/>
                  </a:cubicBezTo>
                  <a:lnTo>
                    <a:pt x="0" y="44600"/>
                  </a:lnTo>
                  <a:cubicBezTo>
                    <a:pt x="0" y="32771"/>
                    <a:pt x="4699" y="21427"/>
                    <a:pt x="13063" y="13063"/>
                  </a:cubicBezTo>
                  <a:cubicBezTo>
                    <a:pt x="21427" y="4699"/>
                    <a:pt x="32771" y="0"/>
                    <a:pt x="44600" y="0"/>
                  </a:cubicBezTo>
                  <a:close/>
                </a:path>
              </a:pathLst>
            </a:custGeom>
            <a:solidFill>
              <a:srgbClr val="BFBFC1"/>
            </a:solidFill>
          </p:spPr>
        </p:sp>
        <p:sp>
          <p:nvSpPr>
            <p:cNvPr name="TextBox 14" id="14"/>
            <p:cNvSpPr txBox="true"/>
            <p:nvPr/>
          </p:nvSpPr>
          <p:spPr>
            <a:xfrm>
              <a:off x="0" y="9525"/>
              <a:ext cx="914368" cy="347547"/>
            </a:xfrm>
            <a:prstGeom prst="rect">
              <a:avLst/>
            </a:prstGeom>
          </p:spPr>
          <p:txBody>
            <a:bodyPr anchor="ctr" rtlCol="false" tIns="50800" lIns="50800" bIns="50800" rIns="50800"/>
            <a:lstStyle/>
            <a:p>
              <a:pPr algn="ctr">
                <a:lnSpc>
                  <a:spcPts val="2220"/>
                </a:lnSpc>
              </a:pPr>
              <a:r>
                <a:rPr lang="en-US" sz="2000">
                  <a:solidFill>
                    <a:srgbClr val="04395B"/>
                  </a:solidFill>
                  <a:latin typeface="Montserrat Classic"/>
                  <a:ea typeface="Montserrat Classic"/>
                  <a:cs typeface="Montserrat Classic"/>
                  <a:sym typeface="Montserrat Classic"/>
                </a:rPr>
                <a:t>3- Data Preprocessing</a:t>
              </a:r>
            </a:p>
          </p:txBody>
        </p:sp>
      </p:grpSp>
      <p:grpSp>
        <p:nvGrpSpPr>
          <p:cNvPr name="Group 15" id="15"/>
          <p:cNvGrpSpPr/>
          <p:nvPr/>
        </p:nvGrpSpPr>
        <p:grpSpPr>
          <a:xfrm rot="0">
            <a:off x="12371435" y="5226701"/>
            <a:ext cx="3471740" cy="1355758"/>
            <a:chOff x="0" y="0"/>
            <a:chExt cx="914368" cy="357072"/>
          </a:xfrm>
        </p:grpSpPr>
        <p:sp>
          <p:nvSpPr>
            <p:cNvPr name="Freeform 16" id="16"/>
            <p:cNvSpPr/>
            <p:nvPr/>
          </p:nvSpPr>
          <p:spPr>
            <a:xfrm flipH="false" flipV="false" rot="0">
              <a:off x="0" y="0"/>
              <a:ext cx="914368" cy="357072"/>
            </a:xfrm>
            <a:custGeom>
              <a:avLst/>
              <a:gdLst/>
              <a:ahLst/>
              <a:cxnLst/>
              <a:rect r="r" b="b" t="t" l="l"/>
              <a:pathLst>
                <a:path h="357072" w="914368">
                  <a:moveTo>
                    <a:pt x="44600" y="0"/>
                  </a:moveTo>
                  <a:lnTo>
                    <a:pt x="869768" y="0"/>
                  </a:lnTo>
                  <a:cubicBezTo>
                    <a:pt x="881597" y="0"/>
                    <a:pt x="892941" y="4699"/>
                    <a:pt x="901305" y="13063"/>
                  </a:cubicBezTo>
                  <a:cubicBezTo>
                    <a:pt x="909669" y="21427"/>
                    <a:pt x="914368" y="32771"/>
                    <a:pt x="914368" y="44600"/>
                  </a:cubicBezTo>
                  <a:lnTo>
                    <a:pt x="914368" y="312472"/>
                  </a:lnTo>
                  <a:cubicBezTo>
                    <a:pt x="914368" y="324301"/>
                    <a:pt x="909669" y="335645"/>
                    <a:pt x="901305" y="344009"/>
                  </a:cubicBezTo>
                  <a:cubicBezTo>
                    <a:pt x="892941" y="352373"/>
                    <a:pt x="881597" y="357072"/>
                    <a:pt x="869768" y="357072"/>
                  </a:cubicBezTo>
                  <a:lnTo>
                    <a:pt x="44600" y="357072"/>
                  </a:lnTo>
                  <a:cubicBezTo>
                    <a:pt x="32771" y="357072"/>
                    <a:pt x="21427" y="352373"/>
                    <a:pt x="13063" y="344009"/>
                  </a:cubicBezTo>
                  <a:cubicBezTo>
                    <a:pt x="4699" y="335645"/>
                    <a:pt x="0" y="324301"/>
                    <a:pt x="0" y="312472"/>
                  </a:cubicBezTo>
                  <a:lnTo>
                    <a:pt x="0" y="44600"/>
                  </a:lnTo>
                  <a:cubicBezTo>
                    <a:pt x="0" y="32771"/>
                    <a:pt x="4699" y="21427"/>
                    <a:pt x="13063" y="13063"/>
                  </a:cubicBezTo>
                  <a:cubicBezTo>
                    <a:pt x="21427" y="4699"/>
                    <a:pt x="32771" y="0"/>
                    <a:pt x="44600" y="0"/>
                  </a:cubicBezTo>
                  <a:close/>
                </a:path>
              </a:pathLst>
            </a:custGeom>
            <a:solidFill>
              <a:srgbClr val="BFBFC1"/>
            </a:solidFill>
          </p:spPr>
        </p:sp>
        <p:sp>
          <p:nvSpPr>
            <p:cNvPr name="TextBox 17" id="17"/>
            <p:cNvSpPr txBox="true"/>
            <p:nvPr/>
          </p:nvSpPr>
          <p:spPr>
            <a:xfrm>
              <a:off x="0" y="9525"/>
              <a:ext cx="914368" cy="347547"/>
            </a:xfrm>
            <a:prstGeom prst="rect">
              <a:avLst/>
            </a:prstGeom>
          </p:spPr>
          <p:txBody>
            <a:bodyPr anchor="ctr" rtlCol="false" tIns="50800" lIns="50800" bIns="50800" rIns="50800"/>
            <a:lstStyle/>
            <a:p>
              <a:pPr algn="ctr">
                <a:lnSpc>
                  <a:spcPts val="2220"/>
                </a:lnSpc>
              </a:pPr>
              <a:r>
                <a:rPr lang="en-US" sz="2000">
                  <a:solidFill>
                    <a:srgbClr val="04395B"/>
                  </a:solidFill>
                  <a:latin typeface="Montserrat Classic"/>
                  <a:ea typeface="Montserrat Classic"/>
                  <a:cs typeface="Montserrat Classic"/>
                  <a:sym typeface="Montserrat Classic"/>
                </a:rPr>
                <a:t>4- ML Model</a:t>
              </a:r>
            </a:p>
          </p:txBody>
        </p:sp>
      </p:grpSp>
      <p:grpSp>
        <p:nvGrpSpPr>
          <p:cNvPr name="Group 18" id="18"/>
          <p:cNvGrpSpPr/>
          <p:nvPr/>
        </p:nvGrpSpPr>
        <p:grpSpPr>
          <a:xfrm rot="0">
            <a:off x="9144000" y="8069029"/>
            <a:ext cx="3471740" cy="1355758"/>
            <a:chOff x="0" y="0"/>
            <a:chExt cx="914368" cy="357072"/>
          </a:xfrm>
        </p:grpSpPr>
        <p:sp>
          <p:nvSpPr>
            <p:cNvPr name="Freeform 19" id="19"/>
            <p:cNvSpPr/>
            <p:nvPr/>
          </p:nvSpPr>
          <p:spPr>
            <a:xfrm flipH="false" flipV="false" rot="0">
              <a:off x="0" y="0"/>
              <a:ext cx="914368" cy="357072"/>
            </a:xfrm>
            <a:custGeom>
              <a:avLst/>
              <a:gdLst/>
              <a:ahLst/>
              <a:cxnLst/>
              <a:rect r="r" b="b" t="t" l="l"/>
              <a:pathLst>
                <a:path h="357072" w="914368">
                  <a:moveTo>
                    <a:pt x="44600" y="0"/>
                  </a:moveTo>
                  <a:lnTo>
                    <a:pt x="869768" y="0"/>
                  </a:lnTo>
                  <a:cubicBezTo>
                    <a:pt x="881597" y="0"/>
                    <a:pt x="892941" y="4699"/>
                    <a:pt x="901305" y="13063"/>
                  </a:cubicBezTo>
                  <a:cubicBezTo>
                    <a:pt x="909669" y="21427"/>
                    <a:pt x="914368" y="32771"/>
                    <a:pt x="914368" y="44600"/>
                  </a:cubicBezTo>
                  <a:lnTo>
                    <a:pt x="914368" y="312472"/>
                  </a:lnTo>
                  <a:cubicBezTo>
                    <a:pt x="914368" y="324301"/>
                    <a:pt x="909669" y="335645"/>
                    <a:pt x="901305" y="344009"/>
                  </a:cubicBezTo>
                  <a:cubicBezTo>
                    <a:pt x="892941" y="352373"/>
                    <a:pt x="881597" y="357072"/>
                    <a:pt x="869768" y="357072"/>
                  </a:cubicBezTo>
                  <a:lnTo>
                    <a:pt x="44600" y="357072"/>
                  </a:lnTo>
                  <a:cubicBezTo>
                    <a:pt x="32771" y="357072"/>
                    <a:pt x="21427" y="352373"/>
                    <a:pt x="13063" y="344009"/>
                  </a:cubicBezTo>
                  <a:cubicBezTo>
                    <a:pt x="4699" y="335645"/>
                    <a:pt x="0" y="324301"/>
                    <a:pt x="0" y="312472"/>
                  </a:cubicBezTo>
                  <a:lnTo>
                    <a:pt x="0" y="44600"/>
                  </a:lnTo>
                  <a:cubicBezTo>
                    <a:pt x="0" y="32771"/>
                    <a:pt x="4699" y="21427"/>
                    <a:pt x="13063" y="13063"/>
                  </a:cubicBezTo>
                  <a:cubicBezTo>
                    <a:pt x="21427" y="4699"/>
                    <a:pt x="32771" y="0"/>
                    <a:pt x="44600" y="0"/>
                  </a:cubicBezTo>
                  <a:close/>
                </a:path>
              </a:pathLst>
            </a:custGeom>
            <a:solidFill>
              <a:srgbClr val="BFBFC1"/>
            </a:solidFill>
          </p:spPr>
        </p:sp>
        <p:sp>
          <p:nvSpPr>
            <p:cNvPr name="TextBox 20" id="20"/>
            <p:cNvSpPr txBox="true"/>
            <p:nvPr/>
          </p:nvSpPr>
          <p:spPr>
            <a:xfrm>
              <a:off x="0" y="9525"/>
              <a:ext cx="914368" cy="347547"/>
            </a:xfrm>
            <a:prstGeom prst="rect">
              <a:avLst/>
            </a:prstGeom>
          </p:spPr>
          <p:txBody>
            <a:bodyPr anchor="ctr" rtlCol="false" tIns="50800" lIns="50800" bIns="50800" rIns="50800"/>
            <a:lstStyle/>
            <a:p>
              <a:pPr algn="ctr">
                <a:lnSpc>
                  <a:spcPts val="2220"/>
                </a:lnSpc>
              </a:pPr>
              <a:r>
                <a:rPr lang="en-US" sz="2000">
                  <a:solidFill>
                    <a:srgbClr val="04395B"/>
                  </a:solidFill>
                  <a:latin typeface="Montserrat Classic"/>
                  <a:ea typeface="Montserrat Classic"/>
                  <a:cs typeface="Montserrat Classic"/>
                  <a:sym typeface="Montserrat Classic"/>
                </a:rPr>
                <a:t>5- Deployment</a:t>
              </a:r>
            </a:p>
          </p:txBody>
        </p:sp>
      </p:grpSp>
      <p:sp>
        <p:nvSpPr>
          <p:cNvPr name="Freeform 21" id="21"/>
          <p:cNvSpPr/>
          <p:nvPr/>
        </p:nvSpPr>
        <p:spPr>
          <a:xfrm flipH="false" flipV="false" rot="0">
            <a:off x="15843175" y="-1204341"/>
            <a:ext cx="3384423" cy="8229600"/>
          </a:xfrm>
          <a:custGeom>
            <a:avLst/>
            <a:gdLst/>
            <a:ahLst/>
            <a:cxnLst/>
            <a:rect r="r" b="b" t="t" l="l"/>
            <a:pathLst>
              <a:path h="8229600" w="3384423">
                <a:moveTo>
                  <a:pt x="0" y="0"/>
                </a:moveTo>
                <a:lnTo>
                  <a:pt x="3384423" y="0"/>
                </a:lnTo>
                <a:lnTo>
                  <a:pt x="3384423" y="8229600"/>
                </a:lnTo>
                <a:lnTo>
                  <a:pt x="0" y="8229600"/>
                </a:lnTo>
                <a:lnTo>
                  <a:pt x="0" y="0"/>
                </a:lnTo>
                <a:close/>
              </a:path>
            </a:pathLst>
          </a:custGeom>
          <a:blipFill>
            <a:blip r:embed="rId3"/>
            <a:stretch>
              <a:fillRect l="0" t="0" r="0" b="0"/>
            </a:stretch>
          </a:blipFill>
        </p:spPr>
      </p:sp>
      <p:sp>
        <p:nvSpPr>
          <p:cNvPr name="Freeform 22" id="22"/>
          <p:cNvSpPr/>
          <p:nvPr/>
        </p:nvSpPr>
        <p:spPr>
          <a:xfrm flipH="false" flipV="false" rot="0">
            <a:off x="6970671" y="1241711"/>
            <a:ext cx="1265295" cy="1522159"/>
          </a:xfrm>
          <a:custGeom>
            <a:avLst/>
            <a:gdLst/>
            <a:ahLst/>
            <a:cxnLst/>
            <a:rect r="r" b="b" t="t" l="l"/>
            <a:pathLst>
              <a:path h="1522159" w="1265295">
                <a:moveTo>
                  <a:pt x="0" y="0"/>
                </a:moveTo>
                <a:lnTo>
                  <a:pt x="1265295" y="0"/>
                </a:lnTo>
                <a:lnTo>
                  <a:pt x="1265295" y="1522159"/>
                </a:lnTo>
                <a:lnTo>
                  <a:pt x="0" y="1522159"/>
                </a:lnTo>
                <a:lnTo>
                  <a:pt x="0" y="0"/>
                </a:lnTo>
                <a:close/>
              </a:path>
            </a:pathLst>
          </a:custGeom>
          <a:blipFill>
            <a:blip r:embed="rId4">
              <a:alphaModFix amt="90000"/>
            </a:blip>
            <a:stretch>
              <a:fillRect l="0" t="0" r="0" b="0"/>
            </a:stretch>
          </a:blipFill>
        </p:spPr>
      </p:sp>
      <p:sp>
        <p:nvSpPr>
          <p:cNvPr name="Freeform 23" id="23"/>
          <p:cNvSpPr/>
          <p:nvPr/>
        </p:nvSpPr>
        <p:spPr>
          <a:xfrm flipH="false" flipV="false" rot="0">
            <a:off x="13373901" y="1241711"/>
            <a:ext cx="1466808" cy="1522159"/>
          </a:xfrm>
          <a:custGeom>
            <a:avLst/>
            <a:gdLst/>
            <a:ahLst/>
            <a:cxnLst/>
            <a:rect r="r" b="b" t="t" l="l"/>
            <a:pathLst>
              <a:path h="1522159" w="1466808">
                <a:moveTo>
                  <a:pt x="0" y="0"/>
                </a:moveTo>
                <a:lnTo>
                  <a:pt x="1466808" y="0"/>
                </a:lnTo>
                <a:lnTo>
                  <a:pt x="1466808" y="1522159"/>
                </a:lnTo>
                <a:lnTo>
                  <a:pt x="0" y="1522159"/>
                </a:lnTo>
                <a:lnTo>
                  <a:pt x="0" y="0"/>
                </a:lnTo>
                <a:close/>
              </a:path>
            </a:pathLst>
          </a:custGeom>
          <a:blipFill>
            <a:blip r:embed="rId5">
              <a:alphaModFix amt="90000"/>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13373901" y="3929031"/>
            <a:ext cx="1389316" cy="1522159"/>
          </a:xfrm>
          <a:custGeom>
            <a:avLst/>
            <a:gdLst/>
            <a:ahLst/>
            <a:cxnLst/>
            <a:rect r="r" b="b" t="t" l="l"/>
            <a:pathLst>
              <a:path h="1522159" w="1389316">
                <a:moveTo>
                  <a:pt x="0" y="0"/>
                </a:moveTo>
                <a:lnTo>
                  <a:pt x="1389316" y="0"/>
                </a:lnTo>
                <a:lnTo>
                  <a:pt x="1389316" y="1522159"/>
                </a:lnTo>
                <a:lnTo>
                  <a:pt x="0" y="1522159"/>
                </a:lnTo>
                <a:lnTo>
                  <a:pt x="0" y="0"/>
                </a:lnTo>
                <a:close/>
              </a:path>
            </a:pathLst>
          </a:custGeom>
          <a:blipFill>
            <a:blip r:embed="rId7">
              <a:alphaModFix amt="90000"/>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10118790" y="7191746"/>
            <a:ext cx="1522159" cy="1522159"/>
          </a:xfrm>
          <a:custGeom>
            <a:avLst/>
            <a:gdLst/>
            <a:ahLst/>
            <a:cxnLst/>
            <a:rect r="r" b="b" t="t" l="l"/>
            <a:pathLst>
              <a:path h="1522159" w="1522159">
                <a:moveTo>
                  <a:pt x="0" y="0"/>
                </a:moveTo>
                <a:lnTo>
                  <a:pt x="1522159" y="0"/>
                </a:lnTo>
                <a:lnTo>
                  <a:pt x="1522159" y="1522159"/>
                </a:lnTo>
                <a:lnTo>
                  <a:pt x="0" y="1522159"/>
                </a:lnTo>
                <a:lnTo>
                  <a:pt x="0" y="0"/>
                </a:lnTo>
                <a:close/>
              </a:path>
            </a:pathLst>
          </a:custGeom>
          <a:blipFill>
            <a:blip r:embed="rId9">
              <a:alphaModFix amt="90000"/>
            </a:blip>
            <a:stretch>
              <a:fillRect l="0" t="0" r="0" b="0"/>
            </a:stretch>
          </a:blipFill>
        </p:spPr>
      </p:sp>
      <p:sp>
        <p:nvSpPr>
          <p:cNvPr name="Freeform 26" id="26"/>
          <p:cNvSpPr/>
          <p:nvPr/>
        </p:nvSpPr>
        <p:spPr>
          <a:xfrm flipH="false" flipV="false" rot="0">
            <a:off x="6843623" y="4106673"/>
            <a:ext cx="1519391" cy="1522159"/>
          </a:xfrm>
          <a:custGeom>
            <a:avLst/>
            <a:gdLst/>
            <a:ahLst/>
            <a:cxnLst/>
            <a:rect r="r" b="b" t="t" l="l"/>
            <a:pathLst>
              <a:path h="1522159" w="1519391">
                <a:moveTo>
                  <a:pt x="0" y="0"/>
                </a:moveTo>
                <a:lnTo>
                  <a:pt x="1519392" y="0"/>
                </a:lnTo>
                <a:lnTo>
                  <a:pt x="1519392" y="1522159"/>
                </a:lnTo>
                <a:lnTo>
                  <a:pt x="0" y="1522159"/>
                </a:lnTo>
                <a:lnTo>
                  <a:pt x="0" y="0"/>
                </a:lnTo>
                <a:close/>
              </a:path>
            </a:pathLst>
          </a:custGeom>
          <a:blipFill>
            <a:blip r:embed="rId10">
              <a:alphaModFix amt="9000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492338" y="4766310"/>
            <a:ext cx="3110903" cy="830580"/>
          </a:xfrm>
          <a:prstGeom prst="rect">
            <a:avLst/>
          </a:prstGeom>
        </p:spPr>
        <p:txBody>
          <a:bodyPr anchor="t" rtlCol="false" tIns="0" lIns="0" bIns="0" rIns="0">
            <a:spAutoFit/>
          </a:bodyPr>
          <a:lstStyle/>
          <a:p>
            <a:pPr algn="l">
              <a:lnSpc>
                <a:spcPts val="6359"/>
              </a:lnSpc>
            </a:pPr>
            <a:r>
              <a:rPr lang="en-US" sz="5999" b="true">
                <a:solidFill>
                  <a:srgbClr val="FFFFFF"/>
                </a:solidFill>
                <a:latin typeface="Montserrat Classic Bold"/>
                <a:ea typeface="Montserrat Classic Bold"/>
                <a:cs typeface="Montserrat Classic Bold"/>
                <a:sym typeface="Montserrat Classic Bold"/>
              </a:rPr>
              <a:t>Agenda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TextBox 3" id="3"/>
          <p:cNvSpPr txBox="true"/>
          <p:nvPr/>
        </p:nvSpPr>
        <p:spPr>
          <a:xfrm rot="0">
            <a:off x="2117985" y="3786687"/>
            <a:ext cx="13497268" cy="3670300"/>
          </a:xfrm>
          <a:prstGeom prst="rect">
            <a:avLst/>
          </a:prstGeom>
        </p:spPr>
        <p:txBody>
          <a:bodyPr anchor="t" rtlCol="false" tIns="0" lIns="0" bIns="0" rIns="0">
            <a:spAutoFit/>
          </a:bodyPr>
          <a:lstStyle/>
          <a:p>
            <a:pPr algn="just" marL="0" indent="0" lvl="0">
              <a:lnSpc>
                <a:spcPts val="9799"/>
              </a:lnSpc>
              <a:spcBef>
                <a:spcPct val="0"/>
              </a:spcBef>
            </a:pPr>
            <a:r>
              <a:rPr lang="en-US" b="true" sz="6999">
                <a:solidFill>
                  <a:srgbClr val="04395B"/>
                </a:solidFill>
                <a:latin typeface="Montserrat Classic Bold"/>
                <a:ea typeface="Montserrat Classic Bold"/>
                <a:cs typeface="Montserrat Classic Bold"/>
                <a:sym typeface="Montserrat Classic Bold"/>
              </a:rPr>
              <a:t>In recent years, the sector that Egypt has been focusing on most is..?</a:t>
            </a:r>
          </a:p>
        </p:txBody>
      </p:sp>
      <p:sp>
        <p:nvSpPr>
          <p:cNvPr name="Freeform 4" id="4"/>
          <p:cNvSpPr/>
          <p:nvPr/>
        </p:nvSpPr>
        <p:spPr>
          <a:xfrm flipH="false" flipV="false" rot="0">
            <a:off x="17025371" y="7984132"/>
            <a:ext cx="2055033" cy="1124663"/>
          </a:xfrm>
          <a:custGeom>
            <a:avLst/>
            <a:gdLst/>
            <a:ahLst/>
            <a:cxnLst/>
            <a:rect r="r" b="b" t="t" l="l"/>
            <a:pathLst>
              <a:path h="1124663" w="2055033">
                <a:moveTo>
                  <a:pt x="0" y="0"/>
                </a:moveTo>
                <a:lnTo>
                  <a:pt x="2055033" y="0"/>
                </a:lnTo>
                <a:lnTo>
                  <a:pt x="2055033" y="1124664"/>
                </a:lnTo>
                <a:lnTo>
                  <a:pt x="0" y="1124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67794" y="1223464"/>
            <a:ext cx="2055033" cy="1124663"/>
          </a:xfrm>
          <a:custGeom>
            <a:avLst/>
            <a:gdLst/>
            <a:ahLst/>
            <a:cxnLst/>
            <a:rect r="r" b="b" t="t" l="l"/>
            <a:pathLst>
              <a:path h="1124663" w="2055033">
                <a:moveTo>
                  <a:pt x="0" y="0"/>
                </a:moveTo>
                <a:lnTo>
                  <a:pt x="2055033" y="0"/>
                </a:lnTo>
                <a:lnTo>
                  <a:pt x="2055033" y="1124663"/>
                </a:lnTo>
                <a:lnTo>
                  <a:pt x="0" y="1124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648965" y="1287422"/>
            <a:ext cx="5468850" cy="936625"/>
          </a:xfrm>
          <a:prstGeom prst="rect">
            <a:avLst/>
          </a:prstGeom>
        </p:spPr>
        <p:txBody>
          <a:bodyPr anchor="t" rtlCol="false" tIns="0" lIns="0" bIns="0" rIns="0">
            <a:spAutoFit/>
          </a:bodyPr>
          <a:lstStyle/>
          <a:p>
            <a:pPr algn="l" marL="0" indent="0" lvl="0">
              <a:lnSpc>
                <a:spcPts val="7699"/>
              </a:lnSpc>
              <a:spcBef>
                <a:spcPct val="0"/>
              </a:spcBef>
            </a:pPr>
            <a:r>
              <a:rPr lang="en-US" b="true" sz="5499">
                <a:solidFill>
                  <a:srgbClr val="04395B"/>
                </a:solidFill>
                <a:latin typeface="Montserrat Bold"/>
                <a:ea typeface="Montserrat Bold"/>
                <a:cs typeface="Montserrat Bold"/>
                <a:sym typeface="Montserrat Bold"/>
              </a:rPr>
              <a:t>Introduction</a:t>
            </a:r>
          </a:p>
        </p:txBody>
      </p:sp>
      <p:sp>
        <p:nvSpPr>
          <p:cNvPr name="Freeform 7" id="7"/>
          <p:cNvSpPr/>
          <p:nvPr/>
        </p:nvSpPr>
        <p:spPr>
          <a:xfrm flipH="false" flipV="false" rot="0">
            <a:off x="15843175" y="-1204341"/>
            <a:ext cx="3384423" cy="8229600"/>
          </a:xfrm>
          <a:custGeom>
            <a:avLst/>
            <a:gdLst/>
            <a:ahLst/>
            <a:cxnLst/>
            <a:rect r="r" b="b" t="t" l="l"/>
            <a:pathLst>
              <a:path h="8229600" w="3384423">
                <a:moveTo>
                  <a:pt x="0" y="0"/>
                </a:moveTo>
                <a:lnTo>
                  <a:pt x="3384423" y="0"/>
                </a:lnTo>
                <a:lnTo>
                  <a:pt x="3384423" y="8229600"/>
                </a:lnTo>
                <a:lnTo>
                  <a:pt x="0" y="8229600"/>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9921891" y="2667999"/>
            <a:ext cx="5448121" cy="4697349"/>
            <a:chOff x="0" y="0"/>
            <a:chExt cx="632606" cy="545431"/>
          </a:xfrm>
        </p:grpSpPr>
        <p:sp>
          <p:nvSpPr>
            <p:cNvPr name="Freeform 4" id="4"/>
            <p:cNvSpPr/>
            <p:nvPr/>
          </p:nvSpPr>
          <p:spPr>
            <a:xfrm flipH="false" flipV="false" rot="0">
              <a:off x="0" y="0"/>
              <a:ext cx="632606" cy="545431"/>
            </a:xfrm>
            <a:custGeom>
              <a:avLst/>
              <a:gdLst/>
              <a:ahLst/>
              <a:cxnLst/>
              <a:rect r="r" b="b" t="t" l="l"/>
              <a:pathLst>
                <a:path h="545431" w="632606">
                  <a:moveTo>
                    <a:pt x="42631" y="0"/>
                  </a:moveTo>
                  <a:lnTo>
                    <a:pt x="589975" y="0"/>
                  </a:lnTo>
                  <a:cubicBezTo>
                    <a:pt x="601282" y="0"/>
                    <a:pt x="612125" y="4491"/>
                    <a:pt x="620120" y="12486"/>
                  </a:cubicBezTo>
                  <a:cubicBezTo>
                    <a:pt x="628115" y="20481"/>
                    <a:pt x="632606" y="31324"/>
                    <a:pt x="632606" y="42631"/>
                  </a:cubicBezTo>
                  <a:lnTo>
                    <a:pt x="632606" y="502800"/>
                  </a:lnTo>
                  <a:cubicBezTo>
                    <a:pt x="632606" y="526344"/>
                    <a:pt x="613520" y="545431"/>
                    <a:pt x="589975" y="545431"/>
                  </a:cubicBezTo>
                  <a:lnTo>
                    <a:pt x="42631" y="545431"/>
                  </a:lnTo>
                  <a:cubicBezTo>
                    <a:pt x="31324" y="545431"/>
                    <a:pt x="20481" y="540939"/>
                    <a:pt x="12486" y="532944"/>
                  </a:cubicBezTo>
                  <a:cubicBezTo>
                    <a:pt x="4491" y="524950"/>
                    <a:pt x="0" y="514106"/>
                    <a:pt x="0" y="502800"/>
                  </a:cubicBezTo>
                  <a:lnTo>
                    <a:pt x="0" y="42631"/>
                  </a:lnTo>
                  <a:cubicBezTo>
                    <a:pt x="0" y="31324"/>
                    <a:pt x="4491" y="20481"/>
                    <a:pt x="12486" y="12486"/>
                  </a:cubicBezTo>
                  <a:cubicBezTo>
                    <a:pt x="20481" y="4491"/>
                    <a:pt x="31324" y="0"/>
                    <a:pt x="42631" y="0"/>
                  </a:cubicBezTo>
                  <a:close/>
                </a:path>
              </a:pathLst>
            </a:custGeom>
            <a:blipFill>
              <a:blip r:embed="rId3"/>
              <a:stretch>
                <a:fillRect l="-26732" t="0" r="-26732" b="0"/>
              </a:stretch>
            </a:blipFill>
          </p:spPr>
        </p:sp>
      </p:grpSp>
      <p:grpSp>
        <p:nvGrpSpPr>
          <p:cNvPr name="Group 5" id="5"/>
          <p:cNvGrpSpPr/>
          <p:nvPr/>
        </p:nvGrpSpPr>
        <p:grpSpPr>
          <a:xfrm rot="0">
            <a:off x="2003486" y="2667999"/>
            <a:ext cx="5404323" cy="4697349"/>
            <a:chOff x="0" y="0"/>
            <a:chExt cx="627521" cy="545431"/>
          </a:xfrm>
        </p:grpSpPr>
        <p:sp>
          <p:nvSpPr>
            <p:cNvPr name="Freeform 6" id="6"/>
            <p:cNvSpPr/>
            <p:nvPr/>
          </p:nvSpPr>
          <p:spPr>
            <a:xfrm flipH="false" flipV="false" rot="0">
              <a:off x="0" y="0"/>
              <a:ext cx="627521" cy="545431"/>
            </a:xfrm>
            <a:custGeom>
              <a:avLst/>
              <a:gdLst/>
              <a:ahLst/>
              <a:cxnLst/>
              <a:rect r="r" b="b" t="t" l="l"/>
              <a:pathLst>
                <a:path h="545431" w="627521">
                  <a:moveTo>
                    <a:pt x="42976" y="0"/>
                  </a:moveTo>
                  <a:lnTo>
                    <a:pt x="584544" y="0"/>
                  </a:lnTo>
                  <a:cubicBezTo>
                    <a:pt x="608279" y="0"/>
                    <a:pt x="627521" y="19241"/>
                    <a:pt x="627521" y="42976"/>
                  </a:cubicBezTo>
                  <a:lnTo>
                    <a:pt x="627521" y="502454"/>
                  </a:lnTo>
                  <a:cubicBezTo>
                    <a:pt x="627521" y="513852"/>
                    <a:pt x="622993" y="524784"/>
                    <a:pt x="614933" y="532843"/>
                  </a:cubicBezTo>
                  <a:cubicBezTo>
                    <a:pt x="606874" y="540903"/>
                    <a:pt x="595942" y="545431"/>
                    <a:pt x="584544" y="545431"/>
                  </a:cubicBezTo>
                  <a:lnTo>
                    <a:pt x="42976" y="545431"/>
                  </a:lnTo>
                  <a:cubicBezTo>
                    <a:pt x="31578" y="545431"/>
                    <a:pt x="20647" y="540903"/>
                    <a:pt x="12587" y="532843"/>
                  </a:cubicBezTo>
                  <a:cubicBezTo>
                    <a:pt x="4528" y="524784"/>
                    <a:pt x="0" y="513852"/>
                    <a:pt x="0" y="502454"/>
                  </a:cubicBezTo>
                  <a:lnTo>
                    <a:pt x="0" y="42976"/>
                  </a:lnTo>
                  <a:cubicBezTo>
                    <a:pt x="0" y="31578"/>
                    <a:pt x="4528" y="20647"/>
                    <a:pt x="12587" y="12587"/>
                  </a:cubicBezTo>
                  <a:cubicBezTo>
                    <a:pt x="20647" y="4528"/>
                    <a:pt x="31578" y="0"/>
                    <a:pt x="42976" y="0"/>
                  </a:cubicBezTo>
                  <a:close/>
                </a:path>
              </a:pathLst>
            </a:custGeom>
            <a:blipFill>
              <a:blip r:embed="rId4"/>
              <a:stretch>
                <a:fillRect l="-22213" t="0" r="-22213" b="0"/>
              </a:stretch>
            </a:blipFill>
          </p:spPr>
        </p:sp>
      </p:grpSp>
      <p:sp>
        <p:nvSpPr>
          <p:cNvPr name="TextBox 7" id="7"/>
          <p:cNvSpPr txBox="true"/>
          <p:nvPr/>
        </p:nvSpPr>
        <p:spPr>
          <a:xfrm rot="0">
            <a:off x="2915845" y="7611387"/>
            <a:ext cx="3579604" cy="372746"/>
          </a:xfrm>
          <a:prstGeom prst="rect">
            <a:avLst/>
          </a:prstGeom>
        </p:spPr>
        <p:txBody>
          <a:bodyPr anchor="t" rtlCol="false" tIns="0" lIns="0" bIns="0" rIns="0">
            <a:spAutoFit/>
          </a:bodyPr>
          <a:lstStyle/>
          <a:p>
            <a:pPr algn="just" marL="474975" indent="-237487" lvl="1">
              <a:lnSpc>
                <a:spcPts val="3079"/>
              </a:lnSpc>
              <a:spcBef>
                <a:spcPct val="0"/>
              </a:spcBef>
              <a:buFont typeface="Arial"/>
              <a:buChar char="•"/>
            </a:pPr>
            <a:r>
              <a:rPr lang="en-US" b="true" sz="2199">
                <a:solidFill>
                  <a:srgbClr val="04395B"/>
                </a:solidFill>
                <a:latin typeface="Montserrat Bold"/>
                <a:ea typeface="Montserrat Bold"/>
                <a:cs typeface="Montserrat Bold"/>
                <a:sym typeface="Montserrat Bold"/>
              </a:rPr>
              <a:t> Urban Construction</a:t>
            </a:r>
          </a:p>
        </p:txBody>
      </p:sp>
      <p:sp>
        <p:nvSpPr>
          <p:cNvPr name="TextBox 8" id="8"/>
          <p:cNvSpPr txBox="true"/>
          <p:nvPr/>
        </p:nvSpPr>
        <p:spPr>
          <a:xfrm rot="0">
            <a:off x="10950184" y="7650994"/>
            <a:ext cx="3812745" cy="396241"/>
          </a:xfrm>
          <a:prstGeom prst="rect">
            <a:avLst/>
          </a:prstGeom>
        </p:spPr>
        <p:txBody>
          <a:bodyPr anchor="t" rtlCol="false" tIns="0" lIns="0" bIns="0" rIns="0">
            <a:spAutoFit/>
          </a:bodyPr>
          <a:lstStyle/>
          <a:p>
            <a:pPr algn="just" marL="518154" indent="-259077" lvl="1">
              <a:lnSpc>
                <a:spcPts val="3359"/>
              </a:lnSpc>
              <a:spcBef>
                <a:spcPct val="0"/>
              </a:spcBef>
              <a:buFont typeface="Arial"/>
              <a:buChar char="•"/>
            </a:pPr>
            <a:r>
              <a:rPr lang="en-US" b="true" sz="2399">
                <a:solidFill>
                  <a:srgbClr val="04395B"/>
                </a:solidFill>
                <a:latin typeface="Montserrat Bold"/>
                <a:ea typeface="Montserrat Bold"/>
                <a:cs typeface="Montserrat Bold"/>
                <a:sym typeface="Montserrat Bold"/>
              </a:rPr>
              <a:t> Roads and Bridges</a:t>
            </a:r>
          </a:p>
        </p:txBody>
      </p:sp>
      <p:sp>
        <p:nvSpPr>
          <p:cNvPr name="Freeform 9" id="9"/>
          <p:cNvSpPr/>
          <p:nvPr/>
        </p:nvSpPr>
        <p:spPr>
          <a:xfrm flipH="false" flipV="false" rot="0">
            <a:off x="17025371" y="7984132"/>
            <a:ext cx="2055033" cy="1124663"/>
          </a:xfrm>
          <a:custGeom>
            <a:avLst/>
            <a:gdLst/>
            <a:ahLst/>
            <a:cxnLst/>
            <a:rect r="r" b="b" t="t" l="l"/>
            <a:pathLst>
              <a:path h="1124663" w="2055033">
                <a:moveTo>
                  <a:pt x="0" y="0"/>
                </a:moveTo>
                <a:lnTo>
                  <a:pt x="2055033" y="0"/>
                </a:lnTo>
                <a:lnTo>
                  <a:pt x="2055033" y="1124664"/>
                </a:lnTo>
                <a:lnTo>
                  <a:pt x="0" y="11246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767794" y="1223464"/>
            <a:ext cx="2055033" cy="1124663"/>
          </a:xfrm>
          <a:custGeom>
            <a:avLst/>
            <a:gdLst/>
            <a:ahLst/>
            <a:cxnLst/>
            <a:rect r="r" b="b" t="t" l="l"/>
            <a:pathLst>
              <a:path h="1124663" w="2055033">
                <a:moveTo>
                  <a:pt x="0" y="0"/>
                </a:moveTo>
                <a:lnTo>
                  <a:pt x="2055033" y="0"/>
                </a:lnTo>
                <a:lnTo>
                  <a:pt x="2055033" y="1124663"/>
                </a:lnTo>
                <a:lnTo>
                  <a:pt x="0" y="11246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2003486" y="8845550"/>
            <a:ext cx="8085727" cy="412750"/>
          </a:xfrm>
          <a:prstGeom prst="rect">
            <a:avLst/>
          </a:prstGeom>
        </p:spPr>
        <p:txBody>
          <a:bodyPr anchor="t" rtlCol="false" tIns="0" lIns="0" bIns="0" rIns="0">
            <a:spAutoFit/>
          </a:bodyPr>
          <a:lstStyle/>
          <a:p>
            <a:pPr algn="just" marL="0" indent="0" lvl="0">
              <a:lnSpc>
                <a:spcPts val="3499"/>
              </a:lnSpc>
              <a:spcBef>
                <a:spcPct val="0"/>
              </a:spcBef>
            </a:pPr>
            <a:r>
              <a:rPr lang="en-US" b="true" sz="2499">
                <a:solidFill>
                  <a:srgbClr val="04395B"/>
                </a:solidFill>
                <a:latin typeface="Montserrat Bold"/>
                <a:ea typeface="Montserrat Bold"/>
                <a:cs typeface="Montserrat Bold"/>
                <a:sym typeface="Montserrat Bold"/>
              </a:rPr>
              <a:t>Concrete is the foundation of construction but..</a:t>
            </a:r>
          </a:p>
        </p:txBody>
      </p:sp>
      <p:sp>
        <p:nvSpPr>
          <p:cNvPr name="TextBox 12" id="12"/>
          <p:cNvSpPr txBox="true"/>
          <p:nvPr/>
        </p:nvSpPr>
        <p:spPr>
          <a:xfrm rot="0">
            <a:off x="1648965" y="1287422"/>
            <a:ext cx="5468850" cy="936625"/>
          </a:xfrm>
          <a:prstGeom prst="rect">
            <a:avLst/>
          </a:prstGeom>
        </p:spPr>
        <p:txBody>
          <a:bodyPr anchor="t" rtlCol="false" tIns="0" lIns="0" bIns="0" rIns="0">
            <a:spAutoFit/>
          </a:bodyPr>
          <a:lstStyle/>
          <a:p>
            <a:pPr algn="l" marL="0" indent="0" lvl="0">
              <a:lnSpc>
                <a:spcPts val="7699"/>
              </a:lnSpc>
              <a:spcBef>
                <a:spcPct val="0"/>
              </a:spcBef>
            </a:pPr>
            <a:r>
              <a:rPr lang="en-US" b="true" sz="5499">
                <a:solidFill>
                  <a:srgbClr val="04395B"/>
                </a:solidFill>
                <a:latin typeface="Montserrat Bold"/>
                <a:ea typeface="Montserrat Bold"/>
                <a:cs typeface="Montserrat Bold"/>
                <a:sym typeface="Montserrat Bold"/>
              </a:rPr>
              <a:t>Introduction</a:t>
            </a:r>
          </a:p>
        </p:txBody>
      </p:sp>
      <p:sp>
        <p:nvSpPr>
          <p:cNvPr name="Freeform 13" id="13"/>
          <p:cNvSpPr/>
          <p:nvPr/>
        </p:nvSpPr>
        <p:spPr>
          <a:xfrm flipH="false" flipV="false" rot="0">
            <a:off x="15843175" y="-1204341"/>
            <a:ext cx="3384423" cy="8229600"/>
          </a:xfrm>
          <a:custGeom>
            <a:avLst/>
            <a:gdLst/>
            <a:ahLst/>
            <a:cxnLst/>
            <a:rect r="r" b="b" t="t" l="l"/>
            <a:pathLst>
              <a:path h="8229600" w="3384423">
                <a:moveTo>
                  <a:pt x="0" y="0"/>
                </a:moveTo>
                <a:lnTo>
                  <a:pt x="3384423" y="0"/>
                </a:lnTo>
                <a:lnTo>
                  <a:pt x="3384423" y="8229600"/>
                </a:lnTo>
                <a:lnTo>
                  <a:pt x="0" y="8229600"/>
                </a:lnTo>
                <a:lnTo>
                  <a:pt x="0" y="0"/>
                </a:lnTo>
                <a:close/>
              </a:path>
            </a:pathLst>
          </a:custGeom>
          <a:blipFill>
            <a:blip r:embed="rId7"/>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3429712" y="4203867"/>
            <a:ext cx="1649735" cy="1466765"/>
          </a:xfrm>
          <a:custGeom>
            <a:avLst/>
            <a:gdLst/>
            <a:ahLst/>
            <a:cxnLst/>
            <a:rect r="r" b="b" t="t" l="l"/>
            <a:pathLst>
              <a:path h="1466765" w="1649735">
                <a:moveTo>
                  <a:pt x="0" y="0"/>
                </a:moveTo>
                <a:lnTo>
                  <a:pt x="1649735" y="0"/>
                </a:lnTo>
                <a:lnTo>
                  <a:pt x="1649735" y="1466765"/>
                </a:lnTo>
                <a:lnTo>
                  <a:pt x="0" y="14667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979613" y="667067"/>
            <a:ext cx="2055033" cy="1124663"/>
          </a:xfrm>
          <a:custGeom>
            <a:avLst/>
            <a:gdLst/>
            <a:ahLst/>
            <a:cxnLst/>
            <a:rect r="r" b="b" t="t" l="l"/>
            <a:pathLst>
              <a:path h="1124663" w="2055033">
                <a:moveTo>
                  <a:pt x="0" y="0"/>
                </a:moveTo>
                <a:lnTo>
                  <a:pt x="2055032" y="0"/>
                </a:lnTo>
                <a:lnTo>
                  <a:pt x="2055032" y="1124663"/>
                </a:lnTo>
                <a:lnTo>
                  <a:pt x="0" y="11246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394078" y="4137192"/>
            <a:ext cx="2797121" cy="541834"/>
          </a:xfrm>
          <a:prstGeom prst="rect">
            <a:avLst/>
          </a:prstGeom>
        </p:spPr>
        <p:txBody>
          <a:bodyPr anchor="t" rtlCol="false" tIns="0" lIns="0" bIns="0" rIns="0">
            <a:spAutoFit/>
          </a:bodyPr>
          <a:lstStyle/>
          <a:p>
            <a:pPr algn="just" marL="0" indent="0" lvl="0">
              <a:lnSpc>
                <a:spcPts val="4410"/>
              </a:lnSpc>
              <a:spcBef>
                <a:spcPct val="0"/>
              </a:spcBef>
            </a:pPr>
            <a:r>
              <a:rPr lang="en-US" b="true" sz="3150">
                <a:solidFill>
                  <a:srgbClr val="000000"/>
                </a:solidFill>
                <a:latin typeface="Montserrat Bold"/>
                <a:ea typeface="Montserrat Bold"/>
                <a:cs typeface="Montserrat Bold"/>
                <a:sym typeface="Montserrat Bold"/>
              </a:rPr>
              <a:t>Concrete</a:t>
            </a:r>
          </a:p>
        </p:txBody>
      </p:sp>
      <p:sp>
        <p:nvSpPr>
          <p:cNvPr name="TextBox 6" id="6"/>
          <p:cNvSpPr txBox="true"/>
          <p:nvPr/>
        </p:nvSpPr>
        <p:spPr>
          <a:xfrm rot="0">
            <a:off x="6106535" y="4889624"/>
            <a:ext cx="9916286" cy="2451426"/>
          </a:xfrm>
          <a:prstGeom prst="rect">
            <a:avLst/>
          </a:prstGeom>
        </p:spPr>
        <p:txBody>
          <a:bodyPr anchor="t" rtlCol="false" tIns="0" lIns="0" bIns="0" rIns="0">
            <a:spAutoFit/>
          </a:bodyPr>
          <a:lstStyle/>
          <a:p>
            <a:pPr algn="just" marL="0" indent="0" lvl="0">
              <a:lnSpc>
                <a:spcPts val="3969"/>
              </a:lnSpc>
              <a:spcBef>
                <a:spcPct val="0"/>
              </a:spcBef>
            </a:pPr>
            <a:r>
              <a:rPr lang="en-US" sz="2835">
                <a:solidFill>
                  <a:srgbClr val="000000"/>
                </a:solidFill>
                <a:latin typeface="Montserrat"/>
                <a:ea typeface="Montserrat"/>
                <a:cs typeface="Montserrat"/>
                <a:sym typeface="Montserrat"/>
              </a:rPr>
              <a:t>The process of monitoring the strength of concrete requires a lot of time and effort from quality engineers and leads to wasting resources, as it is implemented in multiple stages, which delays deliveries and there are projects that depend on concrete.</a:t>
            </a:r>
          </a:p>
        </p:txBody>
      </p:sp>
      <p:sp>
        <p:nvSpPr>
          <p:cNvPr name="Freeform 7" id="7"/>
          <p:cNvSpPr/>
          <p:nvPr/>
        </p:nvSpPr>
        <p:spPr>
          <a:xfrm flipH="false" flipV="false" rot="0">
            <a:off x="-878253" y="8312235"/>
            <a:ext cx="2055033" cy="1124663"/>
          </a:xfrm>
          <a:custGeom>
            <a:avLst/>
            <a:gdLst/>
            <a:ahLst/>
            <a:cxnLst/>
            <a:rect r="r" b="b" t="t" l="l"/>
            <a:pathLst>
              <a:path h="1124663" w="2055033">
                <a:moveTo>
                  <a:pt x="0" y="0"/>
                </a:moveTo>
                <a:lnTo>
                  <a:pt x="2055033" y="0"/>
                </a:lnTo>
                <a:lnTo>
                  <a:pt x="2055033" y="1124663"/>
                </a:lnTo>
                <a:lnTo>
                  <a:pt x="0" y="11246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648965" y="1287422"/>
            <a:ext cx="7058470" cy="936625"/>
          </a:xfrm>
          <a:prstGeom prst="rect">
            <a:avLst/>
          </a:prstGeom>
        </p:spPr>
        <p:txBody>
          <a:bodyPr anchor="t" rtlCol="false" tIns="0" lIns="0" bIns="0" rIns="0">
            <a:spAutoFit/>
          </a:bodyPr>
          <a:lstStyle/>
          <a:p>
            <a:pPr algn="l" marL="0" indent="0" lvl="0">
              <a:lnSpc>
                <a:spcPts val="7699"/>
              </a:lnSpc>
              <a:spcBef>
                <a:spcPct val="0"/>
              </a:spcBef>
            </a:pPr>
            <a:r>
              <a:rPr lang="en-US" b="true" sz="5499">
                <a:solidFill>
                  <a:srgbClr val="04395B"/>
                </a:solidFill>
                <a:latin typeface="Montserrat Bold"/>
                <a:ea typeface="Montserrat Bold"/>
                <a:cs typeface="Montserrat Bold"/>
                <a:sym typeface="Montserrat Bold"/>
              </a:rPr>
              <a:t>Problem Definition</a:t>
            </a:r>
          </a:p>
        </p:txBody>
      </p:sp>
      <p:sp>
        <p:nvSpPr>
          <p:cNvPr name="Freeform 9" id="9"/>
          <p:cNvSpPr/>
          <p:nvPr/>
        </p:nvSpPr>
        <p:spPr>
          <a:xfrm flipH="false" flipV="false" rot="0">
            <a:off x="15843175" y="-1204341"/>
            <a:ext cx="3384423" cy="8229600"/>
          </a:xfrm>
          <a:custGeom>
            <a:avLst/>
            <a:gdLst/>
            <a:ahLst/>
            <a:cxnLst/>
            <a:rect r="r" b="b" t="t" l="l"/>
            <a:pathLst>
              <a:path h="8229600" w="3384423">
                <a:moveTo>
                  <a:pt x="0" y="0"/>
                </a:moveTo>
                <a:lnTo>
                  <a:pt x="3384423" y="0"/>
                </a:lnTo>
                <a:lnTo>
                  <a:pt x="3384423" y="8229600"/>
                </a:lnTo>
                <a:lnTo>
                  <a:pt x="0" y="8229600"/>
                </a:lnTo>
                <a:lnTo>
                  <a:pt x="0" y="0"/>
                </a:lnTo>
                <a:close/>
              </a:path>
            </a:pathLst>
          </a:custGeom>
          <a:blipFill>
            <a:blip r:embed="rId7"/>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429664" y="4594027"/>
            <a:ext cx="4987518" cy="2958075"/>
            <a:chOff x="0" y="0"/>
            <a:chExt cx="1021230" cy="605687"/>
          </a:xfrm>
        </p:grpSpPr>
        <p:sp>
          <p:nvSpPr>
            <p:cNvPr name="Freeform 4" id="4"/>
            <p:cNvSpPr/>
            <p:nvPr/>
          </p:nvSpPr>
          <p:spPr>
            <a:xfrm flipH="false" flipV="false" rot="0">
              <a:off x="0" y="0"/>
              <a:ext cx="1021230" cy="605687"/>
            </a:xfrm>
            <a:custGeom>
              <a:avLst/>
              <a:gdLst/>
              <a:ahLst/>
              <a:cxnLst/>
              <a:rect r="r" b="b" t="t" l="l"/>
              <a:pathLst>
                <a:path h="605687" w="1021230">
                  <a:moveTo>
                    <a:pt x="46568" y="0"/>
                  </a:moveTo>
                  <a:lnTo>
                    <a:pt x="974662" y="0"/>
                  </a:lnTo>
                  <a:cubicBezTo>
                    <a:pt x="987012" y="0"/>
                    <a:pt x="998857" y="4906"/>
                    <a:pt x="1007590" y="13639"/>
                  </a:cubicBezTo>
                  <a:cubicBezTo>
                    <a:pt x="1016323" y="22373"/>
                    <a:pt x="1021230" y="34217"/>
                    <a:pt x="1021230" y="46568"/>
                  </a:cubicBezTo>
                  <a:lnTo>
                    <a:pt x="1021230" y="559119"/>
                  </a:lnTo>
                  <a:cubicBezTo>
                    <a:pt x="1021230" y="571469"/>
                    <a:pt x="1016323" y="583314"/>
                    <a:pt x="1007590" y="592047"/>
                  </a:cubicBezTo>
                  <a:cubicBezTo>
                    <a:pt x="998857" y="600780"/>
                    <a:pt x="987012" y="605687"/>
                    <a:pt x="974662" y="605687"/>
                  </a:cubicBezTo>
                  <a:lnTo>
                    <a:pt x="46568" y="605687"/>
                  </a:lnTo>
                  <a:cubicBezTo>
                    <a:pt x="34217" y="605687"/>
                    <a:pt x="22373" y="600780"/>
                    <a:pt x="13639" y="592047"/>
                  </a:cubicBezTo>
                  <a:cubicBezTo>
                    <a:pt x="4906" y="583314"/>
                    <a:pt x="0" y="571469"/>
                    <a:pt x="0" y="559119"/>
                  </a:cubicBezTo>
                  <a:lnTo>
                    <a:pt x="0" y="46568"/>
                  </a:lnTo>
                  <a:cubicBezTo>
                    <a:pt x="0" y="34217"/>
                    <a:pt x="4906" y="22373"/>
                    <a:pt x="13639" y="13639"/>
                  </a:cubicBezTo>
                  <a:cubicBezTo>
                    <a:pt x="22373" y="4906"/>
                    <a:pt x="34217" y="0"/>
                    <a:pt x="46568" y="0"/>
                  </a:cubicBezTo>
                  <a:close/>
                </a:path>
              </a:pathLst>
            </a:custGeom>
            <a:blipFill>
              <a:blip r:embed="rId3"/>
              <a:stretch>
                <a:fillRect l="0" t="-27278" r="0" b="-27278"/>
              </a:stretch>
            </a:blipFill>
          </p:spPr>
        </p:sp>
      </p:grpSp>
      <p:sp>
        <p:nvSpPr>
          <p:cNvPr name="TextBox 5" id="5"/>
          <p:cNvSpPr txBox="true"/>
          <p:nvPr/>
        </p:nvSpPr>
        <p:spPr>
          <a:xfrm rot="0">
            <a:off x="7285536" y="5579655"/>
            <a:ext cx="6820152" cy="530861"/>
          </a:xfrm>
          <a:prstGeom prst="rect">
            <a:avLst/>
          </a:prstGeom>
        </p:spPr>
        <p:txBody>
          <a:bodyPr anchor="t" rtlCol="false" tIns="0" lIns="0" bIns="0" rIns="0">
            <a:spAutoFit/>
          </a:bodyPr>
          <a:lstStyle/>
          <a:p>
            <a:pPr algn="just" marL="0" indent="0" lvl="0">
              <a:lnSpc>
                <a:spcPts val="4339"/>
              </a:lnSpc>
              <a:spcBef>
                <a:spcPct val="0"/>
              </a:spcBef>
            </a:pPr>
            <a:r>
              <a:rPr lang="en-US" b="true" sz="3099">
                <a:solidFill>
                  <a:srgbClr val="04395B"/>
                </a:solidFill>
                <a:latin typeface="Montserrat Bold"/>
                <a:ea typeface="Montserrat Bold"/>
                <a:cs typeface="Montserrat Bold"/>
                <a:sym typeface="Montserrat Bold"/>
              </a:rPr>
              <a:t>Ready-mix concrete companies</a:t>
            </a:r>
          </a:p>
        </p:txBody>
      </p:sp>
      <p:sp>
        <p:nvSpPr>
          <p:cNvPr name="TextBox 6" id="6"/>
          <p:cNvSpPr txBox="true"/>
          <p:nvPr/>
        </p:nvSpPr>
        <p:spPr>
          <a:xfrm rot="0">
            <a:off x="7710916" y="6288869"/>
            <a:ext cx="5568891" cy="580391"/>
          </a:xfrm>
          <a:prstGeom prst="rect">
            <a:avLst/>
          </a:prstGeom>
        </p:spPr>
        <p:txBody>
          <a:bodyPr anchor="t" rtlCol="false" tIns="0" lIns="0" bIns="0" rIns="0">
            <a:spAutoFit/>
          </a:bodyPr>
          <a:lstStyle/>
          <a:p>
            <a:pPr algn="just" marL="0" indent="0" lvl="0">
              <a:lnSpc>
                <a:spcPts val="4759"/>
              </a:lnSpc>
              <a:spcBef>
                <a:spcPct val="0"/>
              </a:spcBef>
            </a:pPr>
            <a:r>
              <a:rPr lang="en-US" sz="3399">
                <a:solidFill>
                  <a:srgbClr val="000000"/>
                </a:solidFill>
                <a:latin typeface="Montserrat"/>
                <a:ea typeface="Montserrat"/>
                <a:cs typeface="Montserrat"/>
                <a:sym typeface="Montserrat"/>
              </a:rPr>
              <a:t>200–300 companies</a:t>
            </a:r>
          </a:p>
        </p:txBody>
      </p:sp>
      <p:sp>
        <p:nvSpPr>
          <p:cNvPr name="Freeform 7" id="7"/>
          <p:cNvSpPr/>
          <p:nvPr/>
        </p:nvSpPr>
        <p:spPr>
          <a:xfrm flipH="false" flipV="false" rot="0">
            <a:off x="6697057" y="5683782"/>
            <a:ext cx="312253" cy="389281"/>
          </a:xfrm>
          <a:custGeom>
            <a:avLst/>
            <a:gdLst/>
            <a:ahLst/>
            <a:cxnLst/>
            <a:rect r="r" b="b" t="t" l="l"/>
            <a:pathLst>
              <a:path h="389281" w="312253">
                <a:moveTo>
                  <a:pt x="0" y="0"/>
                </a:moveTo>
                <a:lnTo>
                  <a:pt x="312254" y="0"/>
                </a:lnTo>
                <a:lnTo>
                  <a:pt x="312254" y="389282"/>
                </a:lnTo>
                <a:lnTo>
                  <a:pt x="0" y="3892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648965" y="1287422"/>
            <a:ext cx="7058470" cy="936625"/>
          </a:xfrm>
          <a:prstGeom prst="rect">
            <a:avLst/>
          </a:prstGeom>
        </p:spPr>
        <p:txBody>
          <a:bodyPr anchor="t" rtlCol="false" tIns="0" lIns="0" bIns="0" rIns="0">
            <a:spAutoFit/>
          </a:bodyPr>
          <a:lstStyle/>
          <a:p>
            <a:pPr algn="l" marL="0" indent="0" lvl="0">
              <a:lnSpc>
                <a:spcPts val="7699"/>
              </a:lnSpc>
              <a:spcBef>
                <a:spcPct val="0"/>
              </a:spcBef>
            </a:pPr>
            <a:r>
              <a:rPr lang="en-US" b="true" sz="5499">
                <a:solidFill>
                  <a:srgbClr val="04395B"/>
                </a:solidFill>
                <a:latin typeface="Montserrat Bold"/>
                <a:ea typeface="Montserrat Bold"/>
                <a:cs typeface="Montserrat Bold"/>
                <a:sym typeface="Montserrat Bold"/>
              </a:rPr>
              <a:t>Market Analysis</a:t>
            </a:r>
          </a:p>
        </p:txBody>
      </p:sp>
      <p:sp>
        <p:nvSpPr>
          <p:cNvPr name="Freeform 9" id="9"/>
          <p:cNvSpPr/>
          <p:nvPr/>
        </p:nvSpPr>
        <p:spPr>
          <a:xfrm flipH="false" flipV="false" rot="0">
            <a:off x="15567089" y="-705763"/>
            <a:ext cx="3384423" cy="8229600"/>
          </a:xfrm>
          <a:custGeom>
            <a:avLst/>
            <a:gdLst/>
            <a:ahLst/>
            <a:cxnLst/>
            <a:rect r="r" b="b" t="t" l="l"/>
            <a:pathLst>
              <a:path h="8229600" w="3384423">
                <a:moveTo>
                  <a:pt x="0" y="0"/>
                </a:moveTo>
                <a:lnTo>
                  <a:pt x="3384423" y="0"/>
                </a:lnTo>
                <a:lnTo>
                  <a:pt x="3384423" y="8229600"/>
                </a:lnTo>
                <a:lnTo>
                  <a:pt x="0" y="8229600"/>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6979613" y="667067"/>
            <a:ext cx="2055033" cy="1124663"/>
          </a:xfrm>
          <a:custGeom>
            <a:avLst/>
            <a:gdLst/>
            <a:ahLst/>
            <a:cxnLst/>
            <a:rect r="r" b="b" t="t" l="l"/>
            <a:pathLst>
              <a:path h="1124663" w="2055033">
                <a:moveTo>
                  <a:pt x="0" y="0"/>
                </a:moveTo>
                <a:lnTo>
                  <a:pt x="2055032" y="0"/>
                </a:lnTo>
                <a:lnTo>
                  <a:pt x="2055032" y="1124663"/>
                </a:lnTo>
                <a:lnTo>
                  <a:pt x="0" y="1124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75374" y="8386599"/>
            <a:ext cx="2055033" cy="1124663"/>
          </a:xfrm>
          <a:custGeom>
            <a:avLst/>
            <a:gdLst/>
            <a:ahLst/>
            <a:cxnLst/>
            <a:rect r="r" b="b" t="t" l="l"/>
            <a:pathLst>
              <a:path h="1124663" w="2055033">
                <a:moveTo>
                  <a:pt x="0" y="0"/>
                </a:moveTo>
                <a:lnTo>
                  <a:pt x="2055032" y="0"/>
                </a:lnTo>
                <a:lnTo>
                  <a:pt x="2055032" y="1124663"/>
                </a:lnTo>
                <a:lnTo>
                  <a:pt x="0" y="1124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979658" y="708699"/>
            <a:ext cx="6595959" cy="936625"/>
          </a:xfrm>
          <a:prstGeom prst="rect">
            <a:avLst/>
          </a:prstGeom>
        </p:spPr>
        <p:txBody>
          <a:bodyPr anchor="t" rtlCol="false" tIns="0" lIns="0" bIns="0" rIns="0">
            <a:spAutoFit/>
          </a:bodyPr>
          <a:lstStyle/>
          <a:p>
            <a:pPr algn="l" marL="0" indent="0" lvl="0">
              <a:lnSpc>
                <a:spcPts val="7699"/>
              </a:lnSpc>
              <a:spcBef>
                <a:spcPct val="0"/>
              </a:spcBef>
            </a:pPr>
            <a:r>
              <a:rPr lang="en-US" b="true" sz="5499">
                <a:solidFill>
                  <a:srgbClr val="04395B"/>
                </a:solidFill>
                <a:latin typeface="Montserrat Bold"/>
                <a:ea typeface="Montserrat Bold"/>
                <a:cs typeface="Montserrat Bold"/>
                <a:sym typeface="Montserrat Bold"/>
              </a:rPr>
              <a:t>Dataset Exploring</a:t>
            </a:r>
          </a:p>
        </p:txBody>
      </p:sp>
      <p:grpSp>
        <p:nvGrpSpPr>
          <p:cNvPr name="Group 6" id="6"/>
          <p:cNvGrpSpPr/>
          <p:nvPr/>
        </p:nvGrpSpPr>
        <p:grpSpPr>
          <a:xfrm rot="0">
            <a:off x="8369203" y="1229399"/>
            <a:ext cx="8441452" cy="3578465"/>
            <a:chOff x="0" y="0"/>
            <a:chExt cx="1254312" cy="531723"/>
          </a:xfrm>
        </p:grpSpPr>
        <p:sp>
          <p:nvSpPr>
            <p:cNvPr name="Freeform 7" id="7"/>
            <p:cNvSpPr/>
            <p:nvPr/>
          </p:nvSpPr>
          <p:spPr>
            <a:xfrm flipH="false" flipV="false" rot="0">
              <a:off x="0" y="0"/>
              <a:ext cx="1254312" cy="531723"/>
            </a:xfrm>
            <a:custGeom>
              <a:avLst/>
              <a:gdLst/>
              <a:ahLst/>
              <a:cxnLst/>
              <a:rect r="r" b="b" t="t" l="l"/>
              <a:pathLst>
                <a:path h="531723" w="1254312">
                  <a:moveTo>
                    <a:pt x="27514" y="0"/>
                  </a:moveTo>
                  <a:lnTo>
                    <a:pt x="1226798" y="0"/>
                  </a:lnTo>
                  <a:cubicBezTo>
                    <a:pt x="1234095" y="0"/>
                    <a:pt x="1241093" y="2899"/>
                    <a:pt x="1246253" y="8059"/>
                  </a:cubicBezTo>
                  <a:cubicBezTo>
                    <a:pt x="1251413" y="13219"/>
                    <a:pt x="1254312" y="20217"/>
                    <a:pt x="1254312" y="27514"/>
                  </a:cubicBezTo>
                  <a:lnTo>
                    <a:pt x="1254312" y="504209"/>
                  </a:lnTo>
                  <a:cubicBezTo>
                    <a:pt x="1254312" y="511506"/>
                    <a:pt x="1251413" y="518504"/>
                    <a:pt x="1246253" y="523664"/>
                  </a:cubicBezTo>
                  <a:cubicBezTo>
                    <a:pt x="1241093" y="528824"/>
                    <a:pt x="1234095" y="531723"/>
                    <a:pt x="1226798" y="531723"/>
                  </a:cubicBezTo>
                  <a:lnTo>
                    <a:pt x="27514" y="531723"/>
                  </a:lnTo>
                  <a:cubicBezTo>
                    <a:pt x="20217" y="531723"/>
                    <a:pt x="13219" y="528824"/>
                    <a:pt x="8059" y="523664"/>
                  </a:cubicBezTo>
                  <a:cubicBezTo>
                    <a:pt x="2899" y="518504"/>
                    <a:pt x="0" y="511506"/>
                    <a:pt x="0" y="504209"/>
                  </a:cubicBezTo>
                  <a:lnTo>
                    <a:pt x="0" y="27514"/>
                  </a:lnTo>
                  <a:cubicBezTo>
                    <a:pt x="0" y="20217"/>
                    <a:pt x="2899" y="13219"/>
                    <a:pt x="8059" y="8059"/>
                  </a:cubicBezTo>
                  <a:cubicBezTo>
                    <a:pt x="13219" y="2899"/>
                    <a:pt x="20217" y="0"/>
                    <a:pt x="27514" y="0"/>
                  </a:cubicBezTo>
                  <a:close/>
                </a:path>
              </a:pathLst>
            </a:custGeom>
            <a:blipFill>
              <a:blip r:embed="rId5"/>
              <a:stretch>
                <a:fillRect l="0" t="-1468" r="0" b="-1468"/>
              </a:stretch>
            </a:blipFill>
          </p:spPr>
        </p:sp>
      </p:grpSp>
      <p:sp>
        <p:nvSpPr>
          <p:cNvPr name="Freeform 8" id="8"/>
          <p:cNvSpPr/>
          <p:nvPr/>
        </p:nvSpPr>
        <p:spPr>
          <a:xfrm flipH="false" flipV="false" rot="0">
            <a:off x="1313033" y="5143500"/>
            <a:ext cx="312253" cy="389281"/>
          </a:xfrm>
          <a:custGeom>
            <a:avLst/>
            <a:gdLst/>
            <a:ahLst/>
            <a:cxnLst/>
            <a:rect r="r" b="b" t="t" l="l"/>
            <a:pathLst>
              <a:path h="389281" w="312253">
                <a:moveTo>
                  <a:pt x="0" y="0"/>
                </a:moveTo>
                <a:lnTo>
                  <a:pt x="312254" y="0"/>
                </a:lnTo>
                <a:lnTo>
                  <a:pt x="312254" y="389281"/>
                </a:lnTo>
                <a:lnTo>
                  <a:pt x="0" y="3892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313033" y="6080542"/>
            <a:ext cx="312253" cy="389281"/>
          </a:xfrm>
          <a:custGeom>
            <a:avLst/>
            <a:gdLst/>
            <a:ahLst/>
            <a:cxnLst/>
            <a:rect r="r" b="b" t="t" l="l"/>
            <a:pathLst>
              <a:path h="389281" w="312253">
                <a:moveTo>
                  <a:pt x="0" y="0"/>
                </a:moveTo>
                <a:lnTo>
                  <a:pt x="312254" y="0"/>
                </a:lnTo>
                <a:lnTo>
                  <a:pt x="312254" y="389282"/>
                </a:lnTo>
                <a:lnTo>
                  <a:pt x="0" y="3892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313033" y="7135926"/>
            <a:ext cx="312253" cy="389281"/>
          </a:xfrm>
          <a:custGeom>
            <a:avLst/>
            <a:gdLst/>
            <a:ahLst/>
            <a:cxnLst/>
            <a:rect r="r" b="b" t="t" l="l"/>
            <a:pathLst>
              <a:path h="389281" w="312253">
                <a:moveTo>
                  <a:pt x="0" y="0"/>
                </a:moveTo>
                <a:lnTo>
                  <a:pt x="312254" y="0"/>
                </a:lnTo>
                <a:lnTo>
                  <a:pt x="312254" y="389282"/>
                </a:lnTo>
                <a:lnTo>
                  <a:pt x="0" y="3892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313033" y="8191958"/>
            <a:ext cx="312253" cy="389281"/>
          </a:xfrm>
          <a:custGeom>
            <a:avLst/>
            <a:gdLst/>
            <a:ahLst/>
            <a:cxnLst/>
            <a:rect r="r" b="b" t="t" l="l"/>
            <a:pathLst>
              <a:path h="389281" w="312253">
                <a:moveTo>
                  <a:pt x="0" y="0"/>
                </a:moveTo>
                <a:lnTo>
                  <a:pt x="312254" y="0"/>
                </a:lnTo>
                <a:lnTo>
                  <a:pt x="312254" y="389281"/>
                </a:lnTo>
                <a:lnTo>
                  <a:pt x="0" y="3892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956023" y="5039373"/>
            <a:ext cx="13547515" cy="530861"/>
          </a:xfrm>
          <a:prstGeom prst="rect">
            <a:avLst/>
          </a:prstGeom>
        </p:spPr>
        <p:txBody>
          <a:bodyPr anchor="t" rtlCol="false" tIns="0" lIns="0" bIns="0" rIns="0">
            <a:spAutoFit/>
          </a:bodyPr>
          <a:lstStyle/>
          <a:p>
            <a:pPr algn="just" marL="0" indent="0" lvl="0">
              <a:lnSpc>
                <a:spcPts val="4339"/>
              </a:lnSpc>
              <a:spcBef>
                <a:spcPct val="0"/>
              </a:spcBef>
            </a:pPr>
            <a:r>
              <a:rPr lang="en-US" b="true" sz="3099">
                <a:solidFill>
                  <a:srgbClr val="04395B"/>
                </a:solidFill>
                <a:latin typeface="Montserrat Bold"/>
                <a:ea typeface="Montserrat Bold"/>
                <a:cs typeface="Montserrat Bold"/>
                <a:sym typeface="Montserrat Bold"/>
              </a:rPr>
              <a:t>We have 1030 different concrete samples &amp; 9 different features</a:t>
            </a:r>
          </a:p>
        </p:txBody>
      </p:sp>
      <p:sp>
        <p:nvSpPr>
          <p:cNvPr name="TextBox 13" id="13"/>
          <p:cNvSpPr txBox="true"/>
          <p:nvPr/>
        </p:nvSpPr>
        <p:spPr>
          <a:xfrm rot="0">
            <a:off x="1956023" y="5976415"/>
            <a:ext cx="6820152" cy="530861"/>
          </a:xfrm>
          <a:prstGeom prst="rect">
            <a:avLst/>
          </a:prstGeom>
        </p:spPr>
        <p:txBody>
          <a:bodyPr anchor="t" rtlCol="false" tIns="0" lIns="0" bIns="0" rIns="0">
            <a:spAutoFit/>
          </a:bodyPr>
          <a:lstStyle/>
          <a:p>
            <a:pPr algn="just" marL="0" indent="0" lvl="0">
              <a:lnSpc>
                <a:spcPts val="4339"/>
              </a:lnSpc>
              <a:spcBef>
                <a:spcPct val="0"/>
              </a:spcBef>
            </a:pPr>
            <a:r>
              <a:rPr lang="en-US" b="true" sz="3099">
                <a:solidFill>
                  <a:srgbClr val="04395B"/>
                </a:solidFill>
                <a:latin typeface="Montserrat Bold"/>
                <a:ea typeface="Montserrat Bold"/>
                <a:cs typeface="Montserrat Bold"/>
                <a:sym typeface="Montserrat Bold"/>
              </a:rPr>
              <a:t>All features are numeric</a:t>
            </a:r>
          </a:p>
        </p:txBody>
      </p:sp>
      <p:sp>
        <p:nvSpPr>
          <p:cNvPr name="TextBox 14" id="14"/>
          <p:cNvSpPr txBox="true"/>
          <p:nvPr/>
        </p:nvSpPr>
        <p:spPr>
          <a:xfrm rot="0">
            <a:off x="1956023" y="7031799"/>
            <a:ext cx="11583125" cy="530861"/>
          </a:xfrm>
          <a:prstGeom prst="rect">
            <a:avLst/>
          </a:prstGeom>
        </p:spPr>
        <p:txBody>
          <a:bodyPr anchor="t" rtlCol="false" tIns="0" lIns="0" bIns="0" rIns="0">
            <a:spAutoFit/>
          </a:bodyPr>
          <a:lstStyle/>
          <a:p>
            <a:pPr algn="just" marL="0" indent="0" lvl="0">
              <a:lnSpc>
                <a:spcPts val="4339"/>
              </a:lnSpc>
              <a:spcBef>
                <a:spcPct val="0"/>
              </a:spcBef>
            </a:pPr>
            <a:r>
              <a:rPr lang="en-US" b="true" sz="3099">
                <a:solidFill>
                  <a:srgbClr val="04395B"/>
                </a:solidFill>
                <a:latin typeface="Montserrat Bold"/>
                <a:ea typeface="Montserrat Bold"/>
                <a:cs typeface="Montserrat Bold"/>
                <a:sym typeface="Montserrat Bold"/>
              </a:rPr>
              <a:t>8 different features that affect strength of concrete</a:t>
            </a:r>
          </a:p>
        </p:txBody>
      </p:sp>
      <p:sp>
        <p:nvSpPr>
          <p:cNvPr name="TextBox 15" id="15"/>
          <p:cNvSpPr txBox="true"/>
          <p:nvPr/>
        </p:nvSpPr>
        <p:spPr>
          <a:xfrm rot="0">
            <a:off x="1956023" y="8087830"/>
            <a:ext cx="11583125" cy="530861"/>
          </a:xfrm>
          <a:prstGeom prst="rect">
            <a:avLst/>
          </a:prstGeom>
        </p:spPr>
        <p:txBody>
          <a:bodyPr anchor="t" rtlCol="false" tIns="0" lIns="0" bIns="0" rIns="0">
            <a:spAutoFit/>
          </a:bodyPr>
          <a:lstStyle/>
          <a:p>
            <a:pPr algn="just" marL="0" indent="0" lvl="0">
              <a:lnSpc>
                <a:spcPts val="4339"/>
              </a:lnSpc>
              <a:spcBef>
                <a:spcPct val="0"/>
              </a:spcBef>
            </a:pPr>
            <a:r>
              <a:rPr lang="en-US" b="true" sz="3099">
                <a:solidFill>
                  <a:srgbClr val="04395B"/>
                </a:solidFill>
                <a:latin typeface="Montserrat Bold"/>
                <a:ea typeface="Montserrat Bold"/>
                <a:cs typeface="Montserrat Bold"/>
                <a:sym typeface="Montserrat Bold"/>
              </a:rPr>
              <a:t>Target feature to predict: Strength</a:t>
            </a:r>
          </a:p>
        </p:txBody>
      </p:sp>
      <p:sp>
        <p:nvSpPr>
          <p:cNvPr name="Freeform 16" id="16"/>
          <p:cNvSpPr/>
          <p:nvPr/>
        </p:nvSpPr>
        <p:spPr>
          <a:xfrm flipH="false" flipV="false" rot="0">
            <a:off x="15843175" y="-1204341"/>
            <a:ext cx="3384423" cy="8229600"/>
          </a:xfrm>
          <a:custGeom>
            <a:avLst/>
            <a:gdLst/>
            <a:ahLst/>
            <a:cxnLst/>
            <a:rect r="r" b="b" t="t" l="l"/>
            <a:pathLst>
              <a:path h="8229600" w="3384423">
                <a:moveTo>
                  <a:pt x="0" y="0"/>
                </a:moveTo>
                <a:lnTo>
                  <a:pt x="3384423" y="0"/>
                </a:lnTo>
                <a:lnTo>
                  <a:pt x="3384423" y="8229600"/>
                </a:lnTo>
                <a:lnTo>
                  <a:pt x="0" y="8229600"/>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6979613" y="667067"/>
            <a:ext cx="2055033" cy="1124663"/>
          </a:xfrm>
          <a:custGeom>
            <a:avLst/>
            <a:gdLst/>
            <a:ahLst/>
            <a:cxnLst/>
            <a:rect r="r" b="b" t="t" l="l"/>
            <a:pathLst>
              <a:path h="1124663" w="2055033">
                <a:moveTo>
                  <a:pt x="0" y="0"/>
                </a:moveTo>
                <a:lnTo>
                  <a:pt x="2055032" y="0"/>
                </a:lnTo>
                <a:lnTo>
                  <a:pt x="2055032" y="1124663"/>
                </a:lnTo>
                <a:lnTo>
                  <a:pt x="0" y="1124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56999" y="8273793"/>
            <a:ext cx="2055033" cy="1124663"/>
          </a:xfrm>
          <a:custGeom>
            <a:avLst/>
            <a:gdLst/>
            <a:ahLst/>
            <a:cxnLst/>
            <a:rect r="r" b="b" t="t" l="l"/>
            <a:pathLst>
              <a:path h="1124663" w="2055033">
                <a:moveTo>
                  <a:pt x="0" y="0"/>
                </a:moveTo>
                <a:lnTo>
                  <a:pt x="2055033" y="0"/>
                </a:lnTo>
                <a:lnTo>
                  <a:pt x="2055033" y="1124663"/>
                </a:lnTo>
                <a:lnTo>
                  <a:pt x="0" y="1124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79658" y="3181902"/>
            <a:ext cx="16082520" cy="3214343"/>
          </a:xfrm>
          <a:custGeom>
            <a:avLst/>
            <a:gdLst/>
            <a:ahLst/>
            <a:cxnLst/>
            <a:rect r="r" b="b" t="t" l="l"/>
            <a:pathLst>
              <a:path h="3214343" w="16082520">
                <a:moveTo>
                  <a:pt x="0" y="0"/>
                </a:moveTo>
                <a:lnTo>
                  <a:pt x="16082520" y="0"/>
                </a:lnTo>
                <a:lnTo>
                  <a:pt x="16082520" y="3214342"/>
                </a:lnTo>
                <a:lnTo>
                  <a:pt x="0" y="3214342"/>
                </a:lnTo>
                <a:lnTo>
                  <a:pt x="0" y="0"/>
                </a:lnTo>
                <a:close/>
              </a:path>
            </a:pathLst>
          </a:custGeom>
          <a:blipFill>
            <a:blip r:embed="rId5"/>
            <a:stretch>
              <a:fillRect l="-884" t="0" r="-22958" b="-16955"/>
            </a:stretch>
          </a:blipFill>
        </p:spPr>
      </p:sp>
      <p:sp>
        <p:nvSpPr>
          <p:cNvPr name="Freeform 6" id="6"/>
          <p:cNvSpPr/>
          <p:nvPr/>
        </p:nvSpPr>
        <p:spPr>
          <a:xfrm flipH="false" flipV="false" rot="0">
            <a:off x="6736825" y="7610094"/>
            <a:ext cx="3032513" cy="2452061"/>
          </a:xfrm>
          <a:custGeom>
            <a:avLst/>
            <a:gdLst/>
            <a:ahLst/>
            <a:cxnLst/>
            <a:rect r="r" b="b" t="t" l="l"/>
            <a:pathLst>
              <a:path h="2452061" w="3032513">
                <a:moveTo>
                  <a:pt x="0" y="0"/>
                </a:moveTo>
                <a:lnTo>
                  <a:pt x="3032513" y="0"/>
                </a:lnTo>
                <a:lnTo>
                  <a:pt x="3032513" y="2452061"/>
                </a:lnTo>
                <a:lnTo>
                  <a:pt x="0" y="2452061"/>
                </a:lnTo>
                <a:lnTo>
                  <a:pt x="0" y="0"/>
                </a:lnTo>
                <a:close/>
              </a:path>
            </a:pathLst>
          </a:custGeom>
          <a:blipFill>
            <a:blip r:embed="rId5"/>
            <a:stretch>
              <a:fillRect l="-490146" t="-2347" r="0" b="-35411"/>
            </a:stretch>
          </a:blipFill>
        </p:spPr>
      </p:sp>
      <p:sp>
        <p:nvSpPr>
          <p:cNvPr name="TextBox 7" id="7"/>
          <p:cNvSpPr txBox="true"/>
          <p:nvPr/>
        </p:nvSpPr>
        <p:spPr>
          <a:xfrm rot="0">
            <a:off x="979658" y="708699"/>
            <a:ext cx="6595959" cy="936625"/>
          </a:xfrm>
          <a:prstGeom prst="rect">
            <a:avLst/>
          </a:prstGeom>
        </p:spPr>
        <p:txBody>
          <a:bodyPr anchor="t" rtlCol="false" tIns="0" lIns="0" bIns="0" rIns="0">
            <a:spAutoFit/>
          </a:bodyPr>
          <a:lstStyle/>
          <a:p>
            <a:pPr algn="l" marL="0" indent="0" lvl="0">
              <a:lnSpc>
                <a:spcPts val="7699"/>
              </a:lnSpc>
              <a:spcBef>
                <a:spcPct val="0"/>
              </a:spcBef>
            </a:pPr>
            <a:r>
              <a:rPr lang="en-US" b="true" sz="5499">
                <a:solidFill>
                  <a:srgbClr val="04395B"/>
                </a:solidFill>
                <a:latin typeface="Montserrat Bold"/>
                <a:ea typeface="Montserrat Bold"/>
                <a:cs typeface="Montserrat Bold"/>
                <a:sym typeface="Montserrat Bold"/>
              </a:rPr>
              <a:t>Dataset Exploring</a:t>
            </a:r>
          </a:p>
        </p:txBody>
      </p:sp>
      <p:sp>
        <p:nvSpPr>
          <p:cNvPr name="Freeform 8" id="8"/>
          <p:cNvSpPr/>
          <p:nvPr/>
        </p:nvSpPr>
        <p:spPr>
          <a:xfrm flipH="false" flipV="false" rot="0">
            <a:off x="15843175" y="-1204341"/>
            <a:ext cx="3384423" cy="8229600"/>
          </a:xfrm>
          <a:custGeom>
            <a:avLst/>
            <a:gdLst/>
            <a:ahLst/>
            <a:cxnLst/>
            <a:rect r="r" b="b" t="t" l="l"/>
            <a:pathLst>
              <a:path h="8229600" w="3384423">
                <a:moveTo>
                  <a:pt x="0" y="0"/>
                </a:moveTo>
                <a:lnTo>
                  <a:pt x="3384423" y="0"/>
                </a:lnTo>
                <a:lnTo>
                  <a:pt x="3384423" y="8229600"/>
                </a:lnTo>
                <a:lnTo>
                  <a:pt x="0" y="8229600"/>
                </a:lnTo>
                <a:lnTo>
                  <a:pt x="0" y="0"/>
                </a:lnTo>
                <a:close/>
              </a:path>
            </a:pathLst>
          </a:custGeom>
          <a:blipFill>
            <a:blip r:embed="rId6"/>
            <a:stretch>
              <a:fillRect l="0" t="0" r="0" b="0"/>
            </a:stretch>
          </a:blipFill>
        </p:spPr>
      </p:sp>
      <p:sp>
        <p:nvSpPr>
          <p:cNvPr name="TextBox 9" id="9"/>
          <p:cNvSpPr txBox="true"/>
          <p:nvPr/>
        </p:nvSpPr>
        <p:spPr>
          <a:xfrm rot="0">
            <a:off x="1028700" y="2197989"/>
            <a:ext cx="3579604" cy="712470"/>
          </a:xfrm>
          <a:prstGeom prst="rect">
            <a:avLst/>
          </a:prstGeom>
        </p:spPr>
        <p:txBody>
          <a:bodyPr anchor="t" rtlCol="false" tIns="0" lIns="0" bIns="0" rIns="0">
            <a:spAutoFit/>
          </a:bodyPr>
          <a:lstStyle/>
          <a:p>
            <a:pPr algn="just" marL="906780" indent="-453390" lvl="1">
              <a:lnSpc>
                <a:spcPts val="5880"/>
              </a:lnSpc>
              <a:spcBef>
                <a:spcPct val="0"/>
              </a:spcBef>
              <a:buFont typeface="Arial"/>
              <a:buChar char="•"/>
            </a:pPr>
            <a:r>
              <a:rPr lang="en-US" b="true" sz="4200">
                <a:solidFill>
                  <a:srgbClr val="04395B"/>
                </a:solidFill>
                <a:latin typeface="Montserrat Bold"/>
                <a:ea typeface="Montserrat Bold"/>
                <a:cs typeface="Montserrat Bold"/>
                <a:sym typeface="Montserrat Bold"/>
              </a:rPr>
              <a:t>Features</a:t>
            </a:r>
          </a:p>
        </p:txBody>
      </p:sp>
      <p:sp>
        <p:nvSpPr>
          <p:cNvPr name="TextBox 10" id="10"/>
          <p:cNvSpPr txBox="true"/>
          <p:nvPr/>
        </p:nvSpPr>
        <p:spPr>
          <a:xfrm rot="0">
            <a:off x="6736825" y="6779837"/>
            <a:ext cx="6964724" cy="712470"/>
          </a:xfrm>
          <a:prstGeom prst="rect">
            <a:avLst/>
          </a:prstGeom>
        </p:spPr>
        <p:txBody>
          <a:bodyPr anchor="t" rtlCol="false" tIns="0" lIns="0" bIns="0" rIns="0">
            <a:spAutoFit/>
          </a:bodyPr>
          <a:lstStyle/>
          <a:p>
            <a:pPr algn="just" marL="906782" indent="-453391" lvl="1">
              <a:lnSpc>
                <a:spcPts val="5880"/>
              </a:lnSpc>
              <a:spcBef>
                <a:spcPct val="0"/>
              </a:spcBef>
              <a:buFont typeface="Arial"/>
              <a:buChar char="•"/>
            </a:pPr>
            <a:r>
              <a:rPr lang="en-US" b="true" sz="4200">
                <a:solidFill>
                  <a:srgbClr val="04395B"/>
                </a:solidFill>
                <a:latin typeface="Montserrat Bold"/>
                <a:ea typeface="Montserrat Bold"/>
                <a:cs typeface="Montserrat Bold"/>
                <a:sym typeface="Montserrat Bold"/>
              </a:rPr>
              <a:t>Target</a:t>
            </a:r>
            <a:r>
              <a:rPr lang="en-US" b="true" sz="4200">
                <a:solidFill>
                  <a:srgbClr val="04395B"/>
                </a:solidFill>
                <a:latin typeface="Montserrat Bold"/>
                <a:ea typeface="Montserrat Bold"/>
                <a:cs typeface="Montserrat Bold"/>
                <a:sym typeface="Montserrat Bold"/>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6979613" y="667067"/>
            <a:ext cx="2055033" cy="1124663"/>
          </a:xfrm>
          <a:custGeom>
            <a:avLst/>
            <a:gdLst/>
            <a:ahLst/>
            <a:cxnLst/>
            <a:rect r="r" b="b" t="t" l="l"/>
            <a:pathLst>
              <a:path h="1124663" w="2055033">
                <a:moveTo>
                  <a:pt x="0" y="0"/>
                </a:moveTo>
                <a:lnTo>
                  <a:pt x="2055032" y="0"/>
                </a:lnTo>
                <a:lnTo>
                  <a:pt x="2055032" y="1124663"/>
                </a:lnTo>
                <a:lnTo>
                  <a:pt x="0" y="1124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78253" y="8312235"/>
            <a:ext cx="2055033" cy="1124663"/>
          </a:xfrm>
          <a:custGeom>
            <a:avLst/>
            <a:gdLst/>
            <a:ahLst/>
            <a:cxnLst/>
            <a:rect r="r" b="b" t="t" l="l"/>
            <a:pathLst>
              <a:path h="1124663" w="2055033">
                <a:moveTo>
                  <a:pt x="0" y="0"/>
                </a:moveTo>
                <a:lnTo>
                  <a:pt x="2055033" y="0"/>
                </a:lnTo>
                <a:lnTo>
                  <a:pt x="2055033" y="1124663"/>
                </a:lnTo>
                <a:lnTo>
                  <a:pt x="0" y="1124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110313" y="3598522"/>
            <a:ext cx="12067374" cy="6113955"/>
            <a:chOff x="0" y="0"/>
            <a:chExt cx="1439523" cy="729337"/>
          </a:xfrm>
        </p:grpSpPr>
        <p:sp>
          <p:nvSpPr>
            <p:cNvPr name="Freeform 6" id="6"/>
            <p:cNvSpPr/>
            <p:nvPr/>
          </p:nvSpPr>
          <p:spPr>
            <a:xfrm flipH="false" flipV="false" rot="0">
              <a:off x="0" y="0"/>
              <a:ext cx="1439523" cy="729337"/>
            </a:xfrm>
            <a:custGeom>
              <a:avLst/>
              <a:gdLst/>
              <a:ahLst/>
              <a:cxnLst/>
              <a:rect r="r" b="b" t="t" l="l"/>
              <a:pathLst>
                <a:path h="729337" w="1439523">
                  <a:moveTo>
                    <a:pt x="25662" y="0"/>
                  </a:moveTo>
                  <a:lnTo>
                    <a:pt x="1413861" y="0"/>
                  </a:lnTo>
                  <a:cubicBezTo>
                    <a:pt x="1428034" y="0"/>
                    <a:pt x="1439523" y="11489"/>
                    <a:pt x="1439523" y="25662"/>
                  </a:cubicBezTo>
                  <a:lnTo>
                    <a:pt x="1439523" y="703675"/>
                  </a:lnTo>
                  <a:cubicBezTo>
                    <a:pt x="1439523" y="717848"/>
                    <a:pt x="1428034" y="729337"/>
                    <a:pt x="1413861" y="729337"/>
                  </a:cubicBezTo>
                  <a:lnTo>
                    <a:pt x="25662" y="729337"/>
                  </a:lnTo>
                  <a:cubicBezTo>
                    <a:pt x="11489" y="729337"/>
                    <a:pt x="0" y="717848"/>
                    <a:pt x="0" y="703675"/>
                  </a:cubicBezTo>
                  <a:lnTo>
                    <a:pt x="0" y="25662"/>
                  </a:lnTo>
                  <a:cubicBezTo>
                    <a:pt x="0" y="11489"/>
                    <a:pt x="11489" y="0"/>
                    <a:pt x="25662" y="0"/>
                  </a:cubicBezTo>
                  <a:close/>
                </a:path>
              </a:pathLst>
            </a:custGeom>
            <a:blipFill>
              <a:blip r:embed="rId5"/>
              <a:stretch>
                <a:fillRect l="-2097" t="0" r="-2097" b="0"/>
              </a:stretch>
            </a:blipFill>
          </p:spPr>
        </p:sp>
      </p:grpSp>
      <p:sp>
        <p:nvSpPr>
          <p:cNvPr name="TextBox 7" id="7"/>
          <p:cNvSpPr txBox="true"/>
          <p:nvPr/>
        </p:nvSpPr>
        <p:spPr>
          <a:xfrm rot="0">
            <a:off x="979658" y="708699"/>
            <a:ext cx="6595959" cy="936625"/>
          </a:xfrm>
          <a:prstGeom prst="rect">
            <a:avLst/>
          </a:prstGeom>
        </p:spPr>
        <p:txBody>
          <a:bodyPr anchor="t" rtlCol="false" tIns="0" lIns="0" bIns="0" rIns="0">
            <a:spAutoFit/>
          </a:bodyPr>
          <a:lstStyle/>
          <a:p>
            <a:pPr algn="l" marL="0" indent="0" lvl="0">
              <a:lnSpc>
                <a:spcPts val="7699"/>
              </a:lnSpc>
              <a:spcBef>
                <a:spcPct val="0"/>
              </a:spcBef>
            </a:pPr>
            <a:r>
              <a:rPr lang="en-US" b="true" sz="5499">
                <a:solidFill>
                  <a:srgbClr val="04395B"/>
                </a:solidFill>
                <a:latin typeface="Montserrat Bold"/>
                <a:ea typeface="Montserrat Bold"/>
                <a:cs typeface="Montserrat Bold"/>
                <a:sym typeface="Montserrat Bold"/>
              </a:rPr>
              <a:t>Dataset Exploring</a:t>
            </a:r>
          </a:p>
        </p:txBody>
      </p:sp>
      <p:sp>
        <p:nvSpPr>
          <p:cNvPr name="TextBox 8" id="8"/>
          <p:cNvSpPr txBox="true"/>
          <p:nvPr/>
        </p:nvSpPr>
        <p:spPr>
          <a:xfrm rot="0">
            <a:off x="6300197" y="2147260"/>
            <a:ext cx="5687605" cy="854075"/>
          </a:xfrm>
          <a:prstGeom prst="rect">
            <a:avLst/>
          </a:prstGeom>
        </p:spPr>
        <p:txBody>
          <a:bodyPr anchor="t" rtlCol="false" tIns="0" lIns="0" bIns="0" rIns="0">
            <a:spAutoFit/>
          </a:bodyPr>
          <a:lstStyle/>
          <a:p>
            <a:pPr algn="l" marL="0" indent="0" lvl="0">
              <a:lnSpc>
                <a:spcPts val="7000"/>
              </a:lnSpc>
              <a:spcBef>
                <a:spcPct val="0"/>
              </a:spcBef>
            </a:pPr>
            <a:r>
              <a:rPr lang="en-US" b="true" sz="5000">
                <a:solidFill>
                  <a:srgbClr val="04395B"/>
                </a:solidFill>
                <a:latin typeface="Montserrat Bold"/>
                <a:ea typeface="Montserrat Bold"/>
                <a:cs typeface="Montserrat Bold"/>
                <a:sym typeface="Montserrat Bold"/>
              </a:rPr>
              <a:t>Strength Ranges</a:t>
            </a:r>
          </a:p>
        </p:txBody>
      </p:sp>
      <p:sp>
        <p:nvSpPr>
          <p:cNvPr name="Freeform 9" id="9"/>
          <p:cNvSpPr/>
          <p:nvPr/>
        </p:nvSpPr>
        <p:spPr>
          <a:xfrm flipH="false" flipV="false" rot="0">
            <a:off x="15843175" y="-1204341"/>
            <a:ext cx="3384423" cy="8229600"/>
          </a:xfrm>
          <a:custGeom>
            <a:avLst/>
            <a:gdLst/>
            <a:ahLst/>
            <a:cxnLst/>
            <a:rect r="r" b="b" t="t" l="l"/>
            <a:pathLst>
              <a:path h="8229600" w="3384423">
                <a:moveTo>
                  <a:pt x="0" y="0"/>
                </a:moveTo>
                <a:lnTo>
                  <a:pt x="3384423" y="0"/>
                </a:lnTo>
                <a:lnTo>
                  <a:pt x="3384423" y="8229600"/>
                </a:lnTo>
                <a:lnTo>
                  <a:pt x="0" y="8229600"/>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DAGYpw7IEhM</dc:identifier>
  <dcterms:modified xsi:type="dcterms:W3CDTF">2011-08-01T06:04:30Z</dcterms:modified>
  <cp:revision>1</cp:revision>
  <dc:title>Concrete Compressive Strength</dc:title>
</cp:coreProperties>
</file>